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Roboto Slab"/>
      <p:regular r:id="rId41"/>
      <p:bold r:id="rId42"/>
    </p:embeddedFont>
    <p:embeddedFont>
      <p:font typeface="Roboto"/>
      <p:regular r:id="rId43"/>
      <p:bold r:id="rId44"/>
      <p:italic r:id="rId45"/>
      <p:boldItalic r:id="rId46"/>
    </p:embeddedFont>
    <p:embeddedFont>
      <p:font typeface="Century Gothic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RobotoSlab-bold.fntdata"/><Relationship Id="rId41" Type="http://schemas.openxmlformats.org/officeDocument/2006/relationships/font" Target="fonts/RobotoSlab-regular.fntdata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CenturyGothic-bold.fntdata"/><Relationship Id="rId47" Type="http://schemas.openxmlformats.org/officeDocument/2006/relationships/font" Target="fonts/CenturyGothic-regular.fntdata"/><Relationship Id="rId49" Type="http://schemas.openxmlformats.org/officeDocument/2006/relationships/font" Target="fonts/CenturyGothic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CenturyGothic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jpg>
</file>

<file path=ppt/media/image14.gif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04784320c2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204784320c2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04784320c2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04784320c2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04784320c2_1_1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204784320c2_1_1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04784320c2_0_1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204784320c2_0_1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04784320c2_0_1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204784320c2_0_1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04784320c2_1_15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204784320c2_1_1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04784320c2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04784320c2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04784320c2_1_16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204784320c2_1_1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04784320c2_1_17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204784320c2_1_1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04784320c2_1_18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204784320c2_1_1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04784320c2_1_20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204784320c2_1_2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0590763ead_11_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20590763ead_11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dc8913962d_0_1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1dc8913962d_0_1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dc8913962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dc8913962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04784320c2_1_2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204784320c2_1_2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dc8913962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dc8913962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04784320c2_1_2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204784320c2_1_2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04784320c2_1_2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g204784320c2_1_2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04784320c2_1_2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204784320c2_1_2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dc8913962d_0_1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1dc8913962d_0_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dc8913962d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dc8913962d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04784320c2_1_26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204784320c2_1_2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05c4a7c78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205c4a7c78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04784320c2_1_26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204784320c2_1_2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04784320c2_1_28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g204784320c2_1_2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dc8913962d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g1dc8913962d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04784320c2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04784320c2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04784320c2_0_1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g204784320c2_0_1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dc8913962d_0_1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1dc8913962d_0_1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04784320c2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04784320c2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04784320c2_1_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204784320c2_1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04784320c2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04784320c2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04784320c2_1_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204784320c2_1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04784320c2_1_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204784320c2_1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04784320c2_1_5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204784320c2_1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4.png"/><Relationship Id="rId4" Type="http://schemas.openxmlformats.org/officeDocument/2006/relationships/image" Target="../media/image1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 Color Two Column">
  <p:cSld name="TITLE_AND_TWO_COLUMNS_1">
    <p:bg>
      <p:bgPr>
        <a:solidFill>
          <a:schemeClr val="accent4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/>
          <p:nvPr/>
        </p:nvSpPr>
        <p:spPr>
          <a:xfrm>
            <a:off x="4387800" y="-75"/>
            <a:ext cx="4756200" cy="51435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" name="Google Shape;56;p11"/>
          <p:cNvCxnSpPr/>
          <p:nvPr/>
        </p:nvCxnSpPr>
        <p:spPr>
          <a:xfrm>
            <a:off x="423088" y="8710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" name="Google Shape;57;p11"/>
          <p:cNvSpPr txBox="1"/>
          <p:nvPr>
            <p:ph type="title"/>
          </p:nvPr>
        </p:nvSpPr>
        <p:spPr>
          <a:xfrm>
            <a:off x="387900" y="184975"/>
            <a:ext cx="4174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13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13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6" name="Google Shape;66;p13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7" name="Google Shape;6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0" name="Google Shape;7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" name="Google Shape;74;p1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75" name="Google Shape;75;p15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">
  <p:cSld name="SECTION_TITLE_AND_DESCRIPTION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" name="Google Shape;80;p16"/>
          <p:cNvCxnSpPr/>
          <p:nvPr/>
        </p:nvCxnSpPr>
        <p:spPr>
          <a:xfrm>
            <a:off x="4887750" y="4520328"/>
            <a:ext cx="39405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6"/>
          <p:cNvSpPr txBox="1"/>
          <p:nvPr>
            <p:ph type="title"/>
          </p:nvPr>
        </p:nvSpPr>
        <p:spPr>
          <a:xfrm>
            <a:off x="265500" y="724200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4939500" y="1409825"/>
            <a:ext cx="3837000" cy="28704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" name="Google Shape;8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4" name="Google Shape;84;p16"/>
          <p:cNvCxnSpPr/>
          <p:nvPr/>
        </p:nvCxnSpPr>
        <p:spPr>
          <a:xfrm>
            <a:off x="265500" y="2230503"/>
            <a:ext cx="5409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5" name="Google Shape;8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1950" y="2372950"/>
            <a:ext cx="3912299" cy="26081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88" name="Google Shape;8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cap">
  <p:cSld name="CAPTION_ONLY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9500" y="3998150"/>
            <a:ext cx="5998800" cy="598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8"/>
          <p:cNvSpPr txBox="1"/>
          <p:nvPr>
            <p:ph type="title"/>
          </p:nvPr>
        </p:nvSpPr>
        <p:spPr>
          <a:xfrm>
            <a:off x="319500" y="3119250"/>
            <a:ext cx="7655400" cy="85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pic>
        <p:nvPicPr>
          <p:cNvPr id="93" name="Google Shape;93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8700" y="152400"/>
            <a:ext cx="2971225" cy="3031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2325" y="472438"/>
            <a:ext cx="2172525" cy="2391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7250" y="769925"/>
            <a:ext cx="3194350" cy="179682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Slide">
  <p:cSld name="BIG_NUMBER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200"/>
              <a:buNone/>
              <a:defRPr sz="82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1" name="Google Shape;101;p19"/>
          <p:cNvCxnSpPr/>
          <p:nvPr/>
        </p:nvCxnSpPr>
        <p:spPr>
          <a:xfrm>
            <a:off x="2601750" y="2636278"/>
            <a:ext cx="3940500" cy="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Light&#10;Target=Fill" id="105" name="Google Shape;105;p21"/>
          <p:cNvSpPr/>
          <p:nvPr/>
        </p:nvSpPr>
        <p:spPr>
          <a:xfrm flipH="1">
            <a:off x="1" y="236333"/>
            <a:ext cx="2266157" cy="1076582"/>
          </a:xfrm>
          <a:custGeom>
            <a:rect b="b" l="l" r="r" t="t"/>
            <a:pathLst>
              <a:path extrusionOk="0" h="1435442" w="3021543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" name="Google Shape;106;p2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i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628650" y="1508760"/>
            <a:ext cx="7886700" cy="31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  <a:defRPr b="1"/>
            </a:lvl1pPr>
            <a:lvl2pPr indent="-317500" lvl="1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9" name="Google Shape;109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500"/>
              <a:buChar char="■"/>
              <a:defRPr sz="1500"/>
            </a:lvl9pPr>
          </a:lstStyle>
          <a:p/>
        </p:txBody>
      </p:sp>
      <p:sp>
        <p:nvSpPr>
          <p:cNvPr id="114" name="Google Shape;114;p22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2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24" name="Google Shape;124;p25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3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27" name="Google Shape;127;p2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4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Google Shape;20;p4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nouncements">
  <p:cSld name="TITLE_AND_BODY_2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4581900" y="75"/>
            <a:ext cx="4562100" cy="5143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" name="Google Shape;24;p5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5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87900" y="1116950"/>
            <a:ext cx="41940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b="5829" l="16827" r="8778" t="11127"/>
          <a:stretch/>
        </p:blipFill>
        <p:spPr>
          <a:xfrm>
            <a:off x="5090100" y="999064"/>
            <a:ext cx="3545700" cy="314552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Text">
  <p:cSld name="TITLE_AND_BODY_1">
    <p:bg>
      <p:bgPr>
        <a:solidFill>
          <a:schemeClr val="accent2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6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" name="Google Shape;30;p6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l Text">
  <p:cSld name="TITLE_AND_BODY_1_1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ue Text">
  <p:cSld name="TITLE_AND_BODY_1_1_1">
    <p:bg>
      <p:bgPr>
        <a:solidFill>
          <a:schemeClr val="accen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8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8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ue Text 1">
  <p:cSld name="TITLE_AND_BODY_1_1_1_1">
    <p:bg>
      <p:bgPr>
        <a:solidFill>
          <a:schemeClr val="lt2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Google Shape;44;p9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Google Shape;49;p10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" name="Google Shape;50;p10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2" name="Google Shape;52;p10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w3schools.com/python/module_math.asp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7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png"/><Relationship Id="rId4" Type="http://schemas.openxmlformats.org/officeDocument/2006/relationships/image" Target="../media/image20.png"/><Relationship Id="rId5" Type="http://schemas.openxmlformats.org/officeDocument/2006/relationships/image" Target="../media/image11.png"/><Relationship Id="rId6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online-python.com/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15.pn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/>
          <p:nvPr>
            <p:ph type="title"/>
          </p:nvPr>
        </p:nvSpPr>
        <p:spPr>
          <a:xfrm>
            <a:off x="307175" y="921150"/>
            <a:ext cx="2997900" cy="1255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" sz="3600"/>
              <a:t>CICS 110: Lecture 02</a:t>
            </a:r>
            <a:endParaRPr sz="1100"/>
          </a:p>
        </p:txBody>
      </p:sp>
      <p:sp>
        <p:nvSpPr>
          <p:cNvPr id="133" name="Google Shape;133;p27"/>
          <p:cNvSpPr txBox="1"/>
          <p:nvPr>
            <p:ph idx="1" type="body"/>
          </p:nvPr>
        </p:nvSpPr>
        <p:spPr>
          <a:xfrm>
            <a:off x="578000" y="4347099"/>
            <a:ext cx="7886700" cy="610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Today: Arithmetic Operations, Data Types, Casting, and More!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4" name="Google Shape;134;p27"/>
          <p:cNvSpPr txBox="1"/>
          <p:nvPr>
            <p:ph type="title"/>
          </p:nvPr>
        </p:nvSpPr>
        <p:spPr>
          <a:xfrm>
            <a:off x="307175" y="2634125"/>
            <a:ext cx="2997900" cy="1255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" sz="2100"/>
              <a:t>Slides: Kobi Falus</a:t>
            </a:r>
            <a:endParaRPr sz="21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" sz="2100"/>
              <a:t>Edited: Cole A. Reilly</a:t>
            </a:r>
            <a:endParaRPr sz="2100"/>
          </a:p>
        </p:txBody>
      </p:sp>
      <p:pic>
        <p:nvPicPr>
          <p:cNvPr id="135" name="Google Shape;135;p27"/>
          <p:cNvPicPr preferRelativeResize="0"/>
          <p:nvPr/>
        </p:nvPicPr>
        <p:blipFill rotWithShape="1">
          <a:blip r:embed="rId3">
            <a:alphaModFix/>
          </a:blip>
          <a:srcRect b="5222" l="0" r="0" t="0"/>
          <a:stretch/>
        </p:blipFill>
        <p:spPr>
          <a:xfrm>
            <a:off x="3804950" y="728125"/>
            <a:ext cx="4405676" cy="3421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Types</a:t>
            </a:r>
            <a:endParaRPr sz="8200"/>
          </a:p>
        </p:txBody>
      </p:sp>
      <p:sp>
        <p:nvSpPr>
          <p:cNvPr id="199" name="Google Shape;199;p36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Letters vs Numbers, and so much more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800"/>
              <a:t>Data Types</a:t>
            </a:r>
            <a:endParaRPr sz="2800"/>
          </a:p>
        </p:txBody>
      </p:sp>
      <p:sp>
        <p:nvSpPr>
          <p:cNvPr id="205" name="Google Shape;205;p37"/>
          <p:cNvSpPr txBox="1"/>
          <p:nvPr>
            <p:ph idx="4294967295" type="body"/>
          </p:nvPr>
        </p:nvSpPr>
        <p:spPr>
          <a:xfrm>
            <a:off x="629850" y="1543050"/>
            <a:ext cx="2949300" cy="11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000"/>
              <a:buNone/>
            </a:pPr>
            <a:r>
              <a:rPr lang="en" sz="2000"/>
              <a:t>Computers store data in memory, but not all the data is the same type</a:t>
            </a:r>
            <a:endParaRPr sz="1100"/>
          </a:p>
        </p:txBody>
      </p:sp>
      <p:sp>
        <p:nvSpPr>
          <p:cNvPr id="206" name="Google Shape;206;p37"/>
          <p:cNvSpPr/>
          <p:nvPr/>
        </p:nvSpPr>
        <p:spPr>
          <a:xfrm>
            <a:off x="3887379" y="690603"/>
            <a:ext cx="4629000" cy="5397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2700">
            <a:solidFill>
              <a:srgbClr val="FF99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7"/>
          <p:cNvSpPr txBox="1"/>
          <p:nvPr/>
        </p:nvSpPr>
        <p:spPr>
          <a:xfrm>
            <a:off x="3913722" y="716947"/>
            <a:ext cx="4576500" cy="4869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5725" lIns="85725" spcFirstLastPara="1" rIns="85725" wrap="square" tIns="857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libri"/>
              <a:buNone/>
            </a:pPr>
            <a:r>
              <a:rPr lang="en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Integers :  int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37"/>
          <p:cNvSpPr/>
          <p:nvPr/>
        </p:nvSpPr>
        <p:spPr>
          <a:xfrm>
            <a:off x="3887391" y="1285340"/>
            <a:ext cx="4629149" cy="59383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7"/>
          <p:cNvSpPr txBox="1"/>
          <p:nvPr/>
        </p:nvSpPr>
        <p:spPr>
          <a:xfrm>
            <a:off x="3887375" y="1256088"/>
            <a:ext cx="4629000" cy="567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28575" lIns="146975" spcFirstLastPara="1" rIns="160025" wrap="square" tIns="28575">
            <a:noAutofit/>
          </a:bodyPr>
          <a:lstStyle/>
          <a:p>
            <a:pPr indent="-171450" lvl="1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Numbers without decimals</a:t>
            </a:r>
            <a:endParaRPr sz="1100"/>
          </a:p>
          <a:p>
            <a:pPr indent="-171450" lvl="1" marL="177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1, 0, -1, 2048</a:t>
            </a:r>
            <a:endParaRPr sz="1100"/>
          </a:p>
        </p:txBody>
      </p:sp>
      <p:sp>
        <p:nvSpPr>
          <p:cNvPr id="210" name="Google Shape;210;p37"/>
          <p:cNvSpPr/>
          <p:nvPr/>
        </p:nvSpPr>
        <p:spPr>
          <a:xfrm>
            <a:off x="3887391" y="2418834"/>
            <a:ext cx="4629149" cy="59383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8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800"/>
              <a:t>Data Types</a:t>
            </a:r>
            <a:endParaRPr sz="2800"/>
          </a:p>
        </p:txBody>
      </p:sp>
      <p:sp>
        <p:nvSpPr>
          <p:cNvPr id="216" name="Google Shape;216;p38"/>
          <p:cNvSpPr txBox="1"/>
          <p:nvPr>
            <p:ph idx="4294967295" type="body"/>
          </p:nvPr>
        </p:nvSpPr>
        <p:spPr>
          <a:xfrm>
            <a:off x="629850" y="1543050"/>
            <a:ext cx="2949300" cy="11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000"/>
              <a:buNone/>
            </a:pPr>
            <a:r>
              <a:rPr lang="en" sz="2000"/>
              <a:t>Computers store data in memory, but not all the data is the same type</a:t>
            </a:r>
            <a:endParaRPr sz="1100"/>
          </a:p>
        </p:txBody>
      </p:sp>
      <p:sp>
        <p:nvSpPr>
          <p:cNvPr id="217" name="Google Shape;217;p38"/>
          <p:cNvSpPr/>
          <p:nvPr/>
        </p:nvSpPr>
        <p:spPr>
          <a:xfrm>
            <a:off x="3887379" y="690603"/>
            <a:ext cx="4629000" cy="5397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2700">
            <a:solidFill>
              <a:srgbClr val="FF99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8"/>
          <p:cNvSpPr txBox="1"/>
          <p:nvPr/>
        </p:nvSpPr>
        <p:spPr>
          <a:xfrm>
            <a:off x="3913722" y="716947"/>
            <a:ext cx="4576500" cy="4869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5725" lIns="85725" spcFirstLastPara="1" rIns="85725" wrap="square" tIns="857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libri"/>
              <a:buNone/>
            </a:pPr>
            <a:r>
              <a:rPr lang="en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Integers :  int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8"/>
          <p:cNvSpPr/>
          <p:nvPr/>
        </p:nvSpPr>
        <p:spPr>
          <a:xfrm>
            <a:off x="3887391" y="1285340"/>
            <a:ext cx="4629000" cy="59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8"/>
          <p:cNvSpPr txBox="1"/>
          <p:nvPr/>
        </p:nvSpPr>
        <p:spPr>
          <a:xfrm>
            <a:off x="3887375" y="1256088"/>
            <a:ext cx="4629000" cy="567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28575" lIns="146975" spcFirstLastPara="1" rIns="160025" wrap="square" tIns="28575">
            <a:noAutofit/>
          </a:bodyPr>
          <a:lstStyle/>
          <a:p>
            <a:pPr indent="-171450" lvl="1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Numbers without decimals</a:t>
            </a:r>
            <a:endParaRPr sz="1100"/>
          </a:p>
          <a:p>
            <a:pPr indent="-171450" lvl="1" marL="177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1, 0, -1, 2048</a:t>
            </a:r>
            <a:endParaRPr sz="1100"/>
          </a:p>
        </p:txBody>
      </p:sp>
      <p:sp>
        <p:nvSpPr>
          <p:cNvPr id="221" name="Google Shape;221;p38"/>
          <p:cNvSpPr/>
          <p:nvPr/>
        </p:nvSpPr>
        <p:spPr>
          <a:xfrm>
            <a:off x="3887291" y="1851584"/>
            <a:ext cx="4629000" cy="5397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2700">
            <a:solidFill>
              <a:srgbClr val="FF99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8"/>
          <p:cNvSpPr txBox="1"/>
          <p:nvPr/>
        </p:nvSpPr>
        <p:spPr>
          <a:xfrm>
            <a:off x="3913635" y="1877928"/>
            <a:ext cx="4576500" cy="486900"/>
          </a:xfrm>
          <a:prstGeom prst="rect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85725" lIns="85725" spcFirstLastPara="1" rIns="85725" wrap="square" tIns="857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libri"/>
              <a:buNone/>
            </a:pPr>
            <a:r>
              <a:rPr lang="en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Floats     :  float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38"/>
          <p:cNvSpPr/>
          <p:nvPr/>
        </p:nvSpPr>
        <p:spPr>
          <a:xfrm>
            <a:off x="3887391" y="2418834"/>
            <a:ext cx="4629000" cy="59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8"/>
          <p:cNvSpPr txBox="1"/>
          <p:nvPr/>
        </p:nvSpPr>
        <p:spPr>
          <a:xfrm>
            <a:off x="3887391" y="2418834"/>
            <a:ext cx="4629000" cy="593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28575" lIns="146975" spcFirstLastPara="1" rIns="160025" wrap="square" tIns="28575">
            <a:noAutofit/>
          </a:bodyPr>
          <a:lstStyle/>
          <a:p>
            <a:pPr indent="-171450" lvl="1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Numbers with decimals</a:t>
            </a:r>
            <a:endParaRPr sz="1100"/>
          </a:p>
          <a:p>
            <a:pPr indent="-171450" lvl="1" marL="177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3.14, 2.5, 1.0, -21.73, 0.0</a:t>
            </a:r>
            <a:endParaRPr sz="1100"/>
          </a:p>
        </p:txBody>
      </p:sp>
      <p:sp>
        <p:nvSpPr>
          <p:cNvPr id="225" name="Google Shape;225;p38"/>
          <p:cNvSpPr txBox="1"/>
          <p:nvPr/>
        </p:nvSpPr>
        <p:spPr>
          <a:xfrm>
            <a:off x="629850" y="2687225"/>
            <a:ext cx="2949300" cy="18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Some numbers can be either a Float or an Integer. Like 0 and 0.0. The way to tell the difference is that floats will always have a decimal (even if it is X.0)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9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800"/>
              <a:t>Data Types</a:t>
            </a:r>
            <a:endParaRPr sz="2800"/>
          </a:p>
        </p:txBody>
      </p:sp>
      <p:sp>
        <p:nvSpPr>
          <p:cNvPr id="231" name="Google Shape;231;p39"/>
          <p:cNvSpPr txBox="1"/>
          <p:nvPr>
            <p:ph idx="4294967295" type="body"/>
          </p:nvPr>
        </p:nvSpPr>
        <p:spPr>
          <a:xfrm>
            <a:off x="629841" y="1543050"/>
            <a:ext cx="29493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000"/>
              <a:buNone/>
            </a:pPr>
            <a:r>
              <a:rPr lang="en" sz="2000"/>
              <a:t>Computers store data in memory, but not all the data is the same type</a:t>
            </a:r>
            <a:endParaRPr sz="1100"/>
          </a:p>
        </p:txBody>
      </p:sp>
      <p:sp>
        <p:nvSpPr>
          <p:cNvPr id="232" name="Google Shape;232;p39"/>
          <p:cNvSpPr/>
          <p:nvPr/>
        </p:nvSpPr>
        <p:spPr>
          <a:xfrm>
            <a:off x="3887379" y="690603"/>
            <a:ext cx="4629000" cy="5397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2700">
            <a:solidFill>
              <a:srgbClr val="FF99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9"/>
          <p:cNvSpPr txBox="1"/>
          <p:nvPr/>
        </p:nvSpPr>
        <p:spPr>
          <a:xfrm>
            <a:off x="3913722" y="716947"/>
            <a:ext cx="4576500" cy="4869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5725" lIns="85725" spcFirstLastPara="1" rIns="85725" wrap="square" tIns="857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libri"/>
              <a:buNone/>
            </a:pPr>
            <a:r>
              <a:rPr lang="en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Integers :  int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9"/>
          <p:cNvSpPr/>
          <p:nvPr/>
        </p:nvSpPr>
        <p:spPr>
          <a:xfrm>
            <a:off x="3887391" y="1285340"/>
            <a:ext cx="4629000" cy="59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9"/>
          <p:cNvSpPr txBox="1"/>
          <p:nvPr/>
        </p:nvSpPr>
        <p:spPr>
          <a:xfrm>
            <a:off x="3887375" y="1256088"/>
            <a:ext cx="4629000" cy="567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28575" lIns="146975" spcFirstLastPara="1" rIns="160025" wrap="square" tIns="28575">
            <a:noAutofit/>
          </a:bodyPr>
          <a:lstStyle/>
          <a:p>
            <a:pPr indent="-171450" lvl="1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Numbers without decimals</a:t>
            </a:r>
            <a:endParaRPr sz="1100"/>
          </a:p>
          <a:p>
            <a:pPr indent="-171450" lvl="1" marL="177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1, 0, -1, 2048</a:t>
            </a:r>
            <a:endParaRPr sz="1100"/>
          </a:p>
        </p:txBody>
      </p:sp>
      <p:sp>
        <p:nvSpPr>
          <p:cNvPr id="236" name="Google Shape;236;p39"/>
          <p:cNvSpPr/>
          <p:nvPr/>
        </p:nvSpPr>
        <p:spPr>
          <a:xfrm>
            <a:off x="3887291" y="1851584"/>
            <a:ext cx="4629000" cy="5397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2700">
            <a:solidFill>
              <a:srgbClr val="FF99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9"/>
          <p:cNvSpPr txBox="1"/>
          <p:nvPr/>
        </p:nvSpPr>
        <p:spPr>
          <a:xfrm>
            <a:off x="3913635" y="1877928"/>
            <a:ext cx="4576500" cy="486900"/>
          </a:xfrm>
          <a:prstGeom prst="rect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85725" lIns="85725" spcFirstLastPara="1" rIns="85725" wrap="square" tIns="857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libri"/>
              <a:buNone/>
            </a:pPr>
            <a:r>
              <a:rPr lang="en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Floats     :  float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9"/>
          <p:cNvSpPr/>
          <p:nvPr/>
        </p:nvSpPr>
        <p:spPr>
          <a:xfrm>
            <a:off x="3887391" y="2418834"/>
            <a:ext cx="4629000" cy="59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9"/>
          <p:cNvSpPr txBox="1"/>
          <p:nvPr/>
        </p:nvSpPr>
        <p:spPr>
          <a:xfrm>
            <a:off x="3887391" y="2418834"/>
            <a:ext cx="4629000" cy="593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28575" lIns="146975" spcFirstLastPara="1" rIns="160025" wrap="square" tIns="28575">
            <a:noAutofit/>
          </a:bodyPr>
          <a:lstStyle/>
          <a:p>
            <a:pPr indent="-171450" lvl="1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Numbers with decimals</a:t>
            </a:r>
            <a:endParaRPr sz="1100"/>
          </a:p>
          <a:p>
            <a:pPr indent="-171450" lvl="1" marL="177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3.14, 2.5, 1.0, -21.73, 0.0</a:t>
            </a:r>
            <a:endParaRPr sz="1100"/>
          </a:p>
        </p:txBody>
      </p:sp>
      <p:sp>
        <p:nvSpPr>
          <p:cNvPr id="240" name="Google Shape;240;p39"/>
          <p:cNvSpPr/>
          <p:nvPr/>
        </p:nvSpPr>
        <p:spPr>
          <a:xfrm>
            <a:off x="3887391" y="3040253"/>
            <a:ext cx="4629000" cy="5397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2700">
            <a:solidFill>
              <a:srgbClr val="FF99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9"/>
          <p:cNvSpPr txBox="1"/>
          <p:nvPr/>
        </p:nvSpPr>
        <p:spPr>
          <a:xfrm>
            <a:off x="3913735" y="3066596"/>
            <a:ext cx="4576500" cy="486900"/>
          </a:xfrm>
          <a:prstGeom prst="rect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85725" lIns="85725" spcFirstLastPara="1" rIns="85725" wrap="square" tIns="857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libri"/>
              <a:buNone/>
            </a:pPr>
            <a:r>
              <a:rPr lang="en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Strings    :  str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42" name="Google Shape;242;p39"/>
          <p:cNvSpPr/>
          <p:nvPr/>
        </p:nvSpPr>
        <p:spPr>
          <a:xfrm>
            <a:off x="3887391" y="3552328"/>
            <a:ext cx="4629000" cy="838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9"/>
          <p:cNvSpPr txBox="1"/>
          <p:nvPr/>
        </p:nvSpPr>
        <p:spPr>
          <a:xfrm>
            <a:off x="3887225" y="3607500"/>
            <a:ext cx="4629300" cy="149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28575" lIns="146975" spcFirstLastPara="1" rIns="160025" wrap="square" tIns="28575">
            <a:noAutofit/>
          </a:bodyPr>
          <a:lstStyle/>
          <a:p>
            <a:pPr indent="-171450" lvl="1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One or more Letters/Numbers/Symbols, surrounded by single (‘) or double quotes (“).</a:t>
            </a:r>
            <a:endParaRPr sz="1100"/>
          </a:p>
          <a:p>
            <a:pPr indent="-171450" lvl="1" marL="177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‘a’, ‘b’, ‘Hello’, “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Achilles</a:t>
            </a: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”, ‘!’, 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‘兔子’, “🐇”</a:t>
            </a: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" sz="17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BUT NOT:</a:t>
            </a:r>
            <a:r>
              <a:rPr b="0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“Hello’ 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 ‘World”</a:t>
            </a:r>
            <a:endParaRPr b="0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1" marL="177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Anything you can type with a keyboard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39"/>
          <p:cNvSpPr txBox="1"/>
          <p:nvPr/>
        </p:nvSpPr>
        <p:spPr>
          <a:xfrm>
            <a:off x="629850" y="2687227"/>
            <a:ext cx="2949300" cy="17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Strings must be surrounded by the same quote type. Can’t do single quote on one side and double on the other</a:t>
            </a:r>
            <a:endParaRPr sz="1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387900" y="555600"/>
            <a:ext cx="38076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000"/>
              <a:t>Types in the Shell</a:t>
            </a:r>
            <a:endParaRPr sz="3000"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87900" y="1594025"/>
            <a:ext cx="4239300" cy="3152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800"/>
              <a:t>You can see </a:t>
            </a:r>
            <a:r>
              <a:rPr b="1" lang="en" sz="1800">
                <a:solidFill>
                  <a:schemeClr val="accent6"/>
                </a:solidFill>
              </a:rPr>
              <a:t>d</a:t>
            </a:r>
            <a:r>
              <a:rPr b="1" lang="en" sz="1800">
                <a:solidFill>
                  <a:schemeClr val="accent6"/>
                </a:solidFill>
              </a:rPr>
              <a:t>ata types</a:t>
            </a:r>
            <a:r>
              <a:rPr lang="en" sz="1800"/>
              <a:t> in the IDLE shell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800"/>
              <a:t>To get the data type, surround the thing you want to get the type of with </a:t>
            </a:r>
            <a:r>
              <a:rPr b="1" lang="en" sz="1800">
                <a:solidFill>
                  <a:schemeClr val="accent6"/>
                </a:solidFill>
              </a:rPr>
              <a:t>parenthesis ()</a:t>
            </a:r>
            <a:r>
              <a:rPr lang="en" sz="1800"/>
              <a:t>, then put </a:t>
            </a:r>
            <a:r>
              <a:rPr lang="en" sz="18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type</a:t>
            </a:r>
            <a:r>
              <a:rPr lang="en" sz="1800"/>
              <a:t> </a:t>
            </a:r>
            <a:r>
              <a:rPr lang="en" sz="1800"/>
              <a:t>in front of it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100"/>
              <a:buNone/>
            </a:pPr>
            <a:r>
              <a:rPr lang="en" sz="1800"/>
              <a:t>Notice how this mirrors the </a:t>
            </a:r>
            <a:r>
              <a:rPr lang="en" sz="18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input()</a:t>
            </a:r>
            <a:r>
              <a:rPr b="1" lang="en" sz="1800"/>
              <a:t> </a:t>
            </a:r>
            <a:r>
              <a:rPr lang="en" sz="1800"/>
              <a:t>and </a:t>
            </a:r>
            <a:r>
              <a:rPr lang="en" sz="18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print()</a:t>
            </a:r>
            <a:r>
              <a:rPr lang="en" sz="1800"/>
              <a:t> functionality we used last class</a:t>
            </a:r>
            <a:endParaRPr sz="1800"/>
          </a:p>
        </p:txBody>
      </p:sp>
      <p:sp>
        <p:nvSpPr>
          <p:cNvPr id="251" name="Google Shape;251;p40"/>
          <p:cNvSpPr txBox="1"/>
          <p:nvPr/>
        </p:nvSpPr>
        <p:spPr>
          <a:xfrm>
            <a:off x="5076926" y="1567350"/>
            <a:ext cx="3093300" cy="2008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type(1)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&lt;class '</a:t>
            </a: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2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'&gt;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type('hello')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&lt;class '</a:t>
            </a: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str</a:t>
            </a:r>
            <a:r>
              <a:rPr lang="en" sz="2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'&gt;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type(1.0)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&lt;class '</a:t>
            </a: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" sz="2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'&gt;</a:t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1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 Operations</a:t>
            </a:r>
            <a:endParaRPr sz="8200"/>
          </a:p>
        </p:txBody>
      </p:sp>
      <p:sp>
        <p:nvSpPr>
          <p:cNvPr id="257" name="Google Shape;257;p4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Performing some basic calculations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2"/>
          <p:cNvSpPr txBox="1"/>
          <p:nvPr>
            <p:ph type="title"/>
          </p:nvPr>
        </p:nvSpPr>
        <p:spPr>
          <a:xfrm>
            <a:off x="348875" y="339675"/>
            <a:ext cx="39351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What is an operator?</a:t>
            </a:r>
            <a:endParaRPr sz="2800"/>
          </a:p>
        </p:txBody>
      </p:sp>
      <p:sp>
        <p:nvSpPr>
          <p:cNvPr id="263" name="Google Shape;263;p42"/>
          <p:cNvSpPr txBox="1"/>
          <p:nvPr>
            <p:ph idx="1" type="body"/>
          </p:nvPr>
        </p:nvSpPr>
        <p:spPr>
          <a:xfrm>
            <a:off x="6146515" y="2686250"/>
            <a:ext cx="2666400" cy="1073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7200"/>
              <a:buNone/>
            </a:pPr>
            <a:r>
              <a:rPr lang="en" sz="7200">
                <a:solidFill>
                  <a:srgbClr val="00FF00"/>
                </a:solidFill>
              </a:rPr>
              <a:t>A</a:t>
            </a:r>
            <a:r>
              <a:rPr lang="en" sz="7200"/>
              <a:t> </a:t>
            </a:r>
            <a:r>
              <a:rPr lang="en" sz="7200">
                <a:solidFill>
                  <a:srgbClr val="FF9900"/>
                </a:solidFill>
              </a:rPr>
              <a:t>+</a:t>
            </a:r>
            <a:r>
              <a:rPr lang="en" sz="7200"/>
              <a:t> </a:t>
            </a:r>
            <a:r>
              <a:rPr lang="en" sz="7200">
                <a:solidFill>
                  <a:srgbClr val="00FF00"/>
                </a:solidFill>
              </a:rPr>
              <a:t>B</a:t>
            </a:r>
            <a:endParaRPr sz="1100">
              <a:solidFill>
                <a:srgbClr val="00FF00"/>
              </a:solidFill>
            </a:endParaRPr>
          </a:p>
        </p:txBody>
      </p:sp>
      <p:sp>
        <p:nvSpPr>
          <p:cNvPr id="264" name="Google Shape;264;p42"/>
          <p:cNvSpPr txBox="1"/>
          <p:nvPr/>
        </p:nvSpPr>
        <p:spPr>
          <a:xfrm>
            <a:off x="348875" y="1067075"/>
            <a:ext cx="4953000" cy="3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lang="en" sz="1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Operator(s):</a:t>
            </a: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function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that acts on the surrounding values.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1" marL="65722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➢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symbol itself is the </a:t>
            </a:r>
            <a:r>
              <a:rPr b="1" lang="en" sz="18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operator</a:t>
            </a:r>
            <a:endParaRPr b="1" sz="18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1" marL="65722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➢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surrounding values are the </a:t>
            </a:r>
            <a:r>
              <a:rPr b="1" lang="en" sz="1800">
                <a:solidFill>
                  <a:srgbClr val="00FF00"/>
                </a:solidFill>
                <a:latin typeface="Roboto"/>
                <a:ea typeface="Roboto"/>
                <a:cs typeface="Roboto"/>
                <a:sym typeface="Roboto"/>
              </a:rPr>
              <a:t>operands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Examples: Addition, Subtraction, Multiplication, Division, Etc.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80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Note: 4+10 doesn't alter those numbers at all, you are using them as input to create a </a:t>
            </a:r>
            <a:r>
              <a:rPr b="1" lang="en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new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number.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Text&#10;&#10;Description automatically generated" id="265" name="Google Shape;26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2525" y="80924"/>
            <a:ext cx="3612075" cy="2261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66" name="Google Shape;266;p42"/>
          <p:cNvSpPr/>
          <p:nvPr/>
        </p:nvSpPr>
        <p:spPr>
          <a:xfrm rot="10800000">
            <a:off x="7124784" y="3496979"/>
            <a:ext cx="357000" cy="4338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42"/>
          <p:cNvSpPr txBox="1"/>
          <p:nvPr/>
        </p:nvSpPr>
        <p:spPr>
          <a:xfrm>
            <a:off x="5532075" y="4103525"/>
            <a:ext cx="3542400" cy="500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Addition operator acts on A and B </a:t>
            </a:r>
            <a:b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create their sum</a:t>
            </a:r>
            <a:endParaRPr/>
          </a:p>
        </p:txBody>
      </p:sp>
      <p:sp>
        <p:nvSpPr>
          <p:cNvPr id="268" name="Google Shape;268;p42"/>
          <p:cNvSpPr txBox="1"/>
          <p:nvPr/>
        </p:nvSpPr>
        <p:spPr>
          <a:xfrm>
            <a:off x="0" y="4527900"/>
            <a:ext cx="478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42"/>
          <p:cNvSpPr/>
          <p:nvPr/>
        </p:nvSpPr>
        <p:spPr>
          <a:xfrm rot="-3485190">
            <a:off x="6013609" y="2532529"/>
            <a:ext cx="356955" cy="433879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0" name="Google Shape;270;p42"/>
          <p:cNvCxnSpPr/>
          <p:nvPr/>
        </p:nvCxnSpPr>
        <p:spPr>
          <a:xfrm>
            <a:off x="348875" y="979825"/>
            <a:ext cx="5829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3"/>
          <p:cNvSpPr/>
          <p:nvPr/>
        </p:nvSpPr>
        <p:spPr>
          <a:xfrm>
            <a:off x="4514850" y="0"/>
            <a:ext cx="4629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43"/>
          <p:cNvSpPr txBox="1"/>
          <p:nvPr>
            <p:ph type="title"/>
          </p:nvPr>
        </p:nvSpPr>
        <p:spPr>
          <a:xfrm>
            <a:off x="387900" y="555600"/>
            <a:ext cx="4316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000"/>
              <a:t>Operators in the shell</a:t>
            </a:r>
            <a:endParaRPr sz="3000"/>
          </a:p>
        </p:txBody>
      </p:sp>
      <p:sp>
        <p:nvSpPr>
          <p:cNvPr id="277" name="Google Shape;277;p43"/>
          <p:cNvSpPr txBox="1"/>
          <p:nvPr>
            <p:ph idx="1" type="body"/>
          </p:nvPr>
        </p:nvSpPr>
        <p:spPr>
          <a:xfrm>
            <a:off x="445750" y="1536100"/>
            <a:ext cx="36219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100"/>
              <a:buNone/>
            </a:pPr>
            <a:r>
              <a:rPr lang="en" sz="1800"/>
              <a:t>You can do math in the shell</a:t>
            </a:r>
            <a:endParaRPr sz="1800"/>
          </a:p>
        </p:txBody>
      </p:sp>
      <p:pic>
        <p:nvPicPr>
          <p:cNvPr descr="A picture containing diagram&#10;&#10;Description automatically generated" id="278" name="Google Shape;27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47455" y="3365885"/>
            <a:ext cx="2814637" cy="102332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79" name="Google Shape;279;p43"/>
          <p:cNvSpPr txBox="1"/>
          <p:nvPr/>
        </p:nvSpPr>
        <p:spPr>
          <a:xfrm>
            <a:off x="445750" y="1881700"/>
            <a:ext cx="3153000" cy="23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85000" lnSpcReduction="2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5611"/>
              <a:buFont typeface="Arial"/>
              <a:buNone/>
            </a:pPr>
            <a:r>
              <a:rPr lang="en" sz="2452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52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 addition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875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 multiplication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875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 division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774"/>
              <a:buFont typeface="Arial"/>
              <a:buNone/>
            </a:pPr>
            <a:r>
              <a:rPr lang="en" sz="2083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 subtraction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89361"/>
              <a:buFont typeface="Arial"/>
              <a:buNone/>
            </a:pPr>
            <a:r>
              <a:rPr lang="en" sz="2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**</a:t>
            </a:r>
            <a:r>
              <a:rPr lang="en" sz="234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 ‘exponentiation’</a:t>
            </a:r>
            <a:endParaRPr sz="2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89361"/>
              <a:buFont typeface="Arial"/>
              <a:buNone/>
            </a:pPr>
            <a:r>
              <a:rPr lang="en" sz="2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2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are parenthesis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43"/>
          <p:cNvSpPr txBox="1"/>
          <p:nvPr/>
        </p:nvSpPr>
        <p:spPr>
          <a:xfrm>
            <a:off x="4755625" y="4425937"/>
            <a:ext cx="38862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Remember: Math in python follows Order of Operations</a:t>
            </a:r>
            <a:endParaRPr sz="1100"/>
          </a:p>
        </p:txBody>
      </p:sp>
      <p:sp>
        <p:nvSpPr>
          <p:cNvPr id="281" name="Google Shape;281;p43"/>
          <p:cNvSpPr txBox="1"/>
          <p:nvPr/>
        </p:nvSpPr>
        <p:spPr>
          <a:xfrm>
            <a:off x="5076925" y="481975"/>
            <a:ext cx="1588200" cy="27705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&gt;&gt;&gt; 1 + 1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&gt;&gt;&gt; 12*32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384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&gt;&gt;&gt; 123 / 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41.0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&gt;&gt;&gt; 21-10</a:t>
            </a:r>
            <a:br>
              <a:rPr lang="en" sz="12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11</a:t>
            </a:r>
            <a:br>
              <a:rPr lang="en" sz="12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&gt;&gt;&gt; 1+2 * 3-4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&gt;&gt;&gt; (1+2)*(3-4)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-3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&gt;&gt;&gt; 4**4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16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2" name="Google Shape;282;p43"/>
          <p:cNvSpPr txBox="1"/>
          <p:nvPr/>
        </p:nvSpPr>
        <p:spPr>
          <a:xfrm>
            <a:off x="6936025" y="1010950"/>
            <a:ext cx="2060400" cy="13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4**4 </a:t>
            </a:r>
            <a:b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 the same as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baseline="30000"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or 4*4*4*4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43"/>
          <p:cNvSpPr txBox="1"/>
          <p:nvPr/>
        </p:nvSpPr>
        <p:spPr>
          <a:xfrm>
            <a:off x="313600" y="4389212"/>
            <a:ext cx="38862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These are called </a:t>
            </a:r>
            <a:r>
              <a:rPr b="1" lang="en" sz="16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operations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the numbers used with them are </a:t>
            </a:r>
            <a:r>
              <a:rPr b="1" lang="en" sz="16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operands</a:t>
            </a:r>
            <a:endParaRPr b="1" sz="16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4"/>
          <p:cNvSpPr txBox="1"/>
          <p:nvPr>
            <p:ph type="title"/>
          </p:nvPr>
        </p:nvSpPr>
        <p:spPr>
          <a:xfrm>
            <a:off x="387900" y="555600"/>
            <a:ext cx="3408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000"/>
              <a:t>Changing Types</a:t>
            </a:r>
            <a:endParaRPr sz="3000"/>
          </a:p>
        </p:txBody>
      </p:sp>
      <p:sp>
        <p:nvSpPr>
          <p:cNvPr id="289" name="Google Shape;289;p44"/>
          <p:cNvSpPr txBox="1"/>
          <p:nvPr>
            <p:ph idx="1" type="body"/>
          </p:nvPr>
        </p:nvSpPr>
        <p:spPr>
          <a:xfrm>
            <a:off x="387900" y="1594025"/>
            <a:ext cx="4353900" cy="3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600"/>
              <a:t>For some basic math operators, the resulting (output) data type is always the same as the input’s data types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600"/>
              <a:t>	int + int -&gt; int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600"/>
              <a:t>	int * int -&gt; int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/>
              <a:t>[We say integers are </a:t>
            </a:r>
            <a:r>
              <a:rPr b="1" lang="en"/>
              <a:t>closed</a:t>
            </a:r>
            <a:r>
              <a:rPr lang="en"/>
              <a:t> under addition, subtraction, and multiplication </a:t>
            </a:r>
            <a:r>
              <a:rPr lang="en"/>
              <a:t>because</a:t>
            </a:r>
            <a:r>
              <a:rPr lang="en"/>
              <a:t> of this]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600"/>
              <a:t>But not always. Division with integers always yields a </a:t>
            </a:r>
            <a:r>
              <a:rPr b="1" lang="en" sz="1600">
                <a:solidFill>
                  <a:schemeClr val="accent6"/>
                </a:solidFill>
              </a:rPr>
              <a:t>float</a:t>
            </a:r>
            <a:r>
              <a:rPr lang="en" sz="1600"/>
              <a:t>. 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100"/>
              <a:buNone/>
            </a:pPr>
            <a:r>
              <a:rPr lang="en" sz="1400"/>
              <a:t>(Reminder: Float is a number with a decimal point) </a:t>
            </a:r>
            <a:endParaRPr sz="1400"/>
          </a:p>
        </p:txBody>
      </p:sp>
      <p:sp>
        <p:nvSpPr>
          <p:cNvPr id="290" name="Google Shape;290;p44"/>
          <p:cNvSpPr txBox="1"/>
          <p:nvPr/>
        </p:nvSpPr>
        <p:spPr>
          <a:xfrm>
            <a:off x="5063874" y="1050749"/>
            <a:ext cx="2698500" cy="3042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type(4 + 2)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&lt;class 'int'&gt;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type(4 * 2)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&lt;class 'int'&gt;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type(4 - 2)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&lt;class 'int'&gt;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type(4 / 2)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100"/>
              <a:buFont typeface="Arial"/>
              <a:buNone/>
            </a:pP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&lt;class 'float'&gt;</a:t>
            </a: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5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Practice </a:t>
            </a:r>
            <a:r>
              <a:rPr lang="en" sz="2800"/>
              <a:t>with the shell</a:t>
            </a:r>
            <a:endParaRPr sz="2800"/>
          </a:p>
        </p:txBody>
      </p:sp>
      <p:sp>
        <p:nvSpPr>
          <p:cNvPr id="296" name="Google Shape;296;p45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/>
              <a:t>Try to calculate in 1 line: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/>
              <a:t>How many hours are there in 4 years?</a:t>
            </a:r>
            <a:endParaRPr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100"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100"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100"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/>
              <a:t>How much of a year passes in 1 minute?</a:t>
            </a:r>
            <a:endParaRPr/>
          </a:p>
          <a:p>
            <a:pPr indent="4572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 txBox="1"/>
          <p:nvPr>
            <p:ph idx="1" type="body"/>
          </p:nvPr>
        </p:nvSpPr>
        <p:spPr>
          <a:xfrm>
            <a:off x="4939500" y="1409825"/>
            <a:ext cx="3837000" cy="28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50"/>
              <a:t>-IDLE Shell</a:t>
            </a:r>
            <a:endParaRPr sz="1850"/>
          </a:p>
          <a:p>
            <a:pPr indent="0" lvl="0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50"/>
              <a:t>Running Python one line at a time</a:t>
            </a:r>
            <a:endParaRPr sz="185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50"/>
              <a:t>-Data Types</a:t>
            </a:r>
            <a:endParaRPr sz="1850"/>
          </a:p>
          <a:p>
            <a:pPr indent="0" lvl="0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50"/>
              <a:t>Integers, Strings, and Floats</a:t>
            </a:r>
            <a:endParaRPr sz="185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50"/>
              <a:t>-Operations</a:t>
            </a:r>
            <a:endParaRPr sz="1850"/>
          </a:p>
          <a:p>
            <a:pPr indent="0" lvl="0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50"/>
              <a:t>Operators and How they interact with data types</a:t>
            </a:r>
            <a:endParaRPr sz="185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50"/>
              <a:t>-Casting</a:t>
            </a:r>
            <a:endParaRPr sz="1850"/>
          </a:p>
          <a:p>
            <a:pPr indent="0" lvl="0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50"/>
              <a:t>Converting between data types</a:t>
            </a:r>
            <a:endParaRPr sz="185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50"/>
              <a:t>-Math Module</a:t>
            </a:r>
            <a:endParaRPr sz="1850"/>
          </a:p>
          <a:p>
            <a:pPr indent="0" lvl="0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50"/>
              <a:t>Importing and using the math module</a:t>
            </a:r>
            <a:endParaRPr sz="1850"/>
          </a:p>
        </p:txBody>
      </p:sp>
      <p:sp>
        <p:nvSpPr>
          <p:cNvPr id="141" name="Google Shape;141;p28"/>
          <p:cNvSpPr txBox="1"/>
          <p:nvPr>
            <p:ph type="title"/>
          </p:nvPr>
        </p:nvSpPr>
        <p:spPr>
          <a:xfrm>
            <a:off x="274100" y="1429700"/>
            <a:ext cx="4045200" cy="6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Learning Goals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6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Practice with the shell</a:t>
            </a:r>
            <a:endParaRPr sz="2800"/>
          </a:p>
        </p:txBody>
      </p:sp>
      <p:sp>
        <p:nvSpPr>
          <p:cNvPr id="302" name="Google Shape;302;p46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/>
              <a:t>Try to calculate in 1 line: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/>
              <a:t>How many hours are there in 4 years?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100"/>
              <a:t>		</a:t>
            </a: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Answer: 4 * 365 * 24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/>
              <a:t>How much of a year passes in 1 minute?</a:t>
            </a:r>
            <a:endParaRPr/>
          </a:p>
          <a:p>
            <a:pPr indent="4572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Answer: 1/365/24/60 (*100 for percent)</a:t>
            </a:r>
            <a:endParaRPr sz="11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7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 </a:t>
            </a:r>
            <a:r>
              <a:rPr lang="en"/>
              <a:t>Operations</a:t>
            </a:r>
            <a:endParaRPr sz="8200"/>
          </a:p>
        </p:txBody>
      </p:sp>
      <p:sp>
        <p:nvSpPr>
          <p:cNvPr id="308" name="Google Shape;308;p47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Using</a:t>
            </a:r>
            <a:r>
              <a:rPr lang="en"/>
              <a:t> the same operator symbols to perform different operations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8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5700793" y="-18676"/>
            <a:ext cx="3052125" cy="2262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14" name="Google Shape;314;p48"/>
          <p:cNvSpPr txBox="1"/>
          <p:nvPr>
            <p:ph type="title"/>
          </p:nvPr>
        </p:nvSpPr>
        <p:spPr>
          <a:xfrm>
            <a:off x="628650" y="23812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Operators in the shell (string)</a:t>
            </a:r>
            <a:endParaRPr sz="2800"/>
          </a:p>
        </p:txBody>
      </p:sp>
      <p:sp>
        <p:nvSpPr>
          <p:cNvPr id="315" name="Google Shape;315;p48"/>
          <p:cNvSpPr txBox="1"/>
          <p:nvPr>
            <p:ph idx="1" type="body"/>
          </p:nvPr>
        </p:nvSpPr>
        <p:spPr>
          <a:xfrm>
            <a:off x="628650" y="1369218"/>
            <a:ext cx="4577531" cy="291518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15900" lvl="0" marL="2571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400"/>
              <a:t>Some operators work on </a:t>
            </a:r>
            <a:r>
              <a:rPr b="1" lang="en" sz="1400">
                <a:solidFill>
                  <a:schemeClr val="accent6"/>
                </a:solidFill>
              </a:rPr>
              <a:t>s</a:t>
            </a:r>
            <a:r>
              <a:rPr b="1" lang="en" sz="1400">
                <a:solidFill>
                  <a:schemeClr val="accent6"/>
                </a:solidFill>
              </a:rPr>
              <a:t>trings </a:t>
            </a:r>
            <a:r>
              <a:rPr lang="en" sz="1400"/>
              <a:t>as well as numbers</a:t>
            </a:r>
            <a:endParaRPr sz="1400"/>
          </a:p>
          <a:p>
            <a:pPr indent="-215900" lvl="0" marL="25717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❖"/>
            </a:pPr>
            <a:r>
              <a:rPr lang="en" sz="1400"/>
              <a:t>You can add two strings to create a new string with the inputs back-to-back</a:t>
            </a:r>
            <a:endParaRPr sz="1400"/>
          </a:p>
          <a:p>
            <a:pPr indent="-215900" lvl="1" marL="5143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➢"/>
            </a:pPr>
            <a:r>
              <a:rPr lang="en"/>
              <a:t>This is called</a:t>
            </a:r>
            <a:r>
              <a:rPr b="1" lang="en"/>
              <a:t> </a:t>
            </a:r>
            <a:r>
              <a:rPr b="1" lang="en" sz="1400">
                <a:solidFill>
                  <a:schemeClr val="accent6"/>
                </a:solidFill>
              </a:rPr>
              <a:t>Concatenation</a:t>
            </a:r>
            <a:endParaRPr sz="1400"/>
          </a:p>
          <a:p>
            <a:pPr indent="-215900" lvl="0" marL="25717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❖"/>
            </a:pPr>
            <a:r>
              <a:rPr lang="en" sz="1400"/>
              <a:t>You can multiply a string by an int to create a new string with the string </a:t>
            </a:r>
            <a:r>
              <a:rPr b="1" lang="en" sz="1400">
                <a:solidFill>
                  <a:schemeClr val="accent6"/>
                </a:solidFill>
              </a:rPr>
              <a:t>repeated</a:t>
            </a:r>
            <a:r>
              <a:rPr lang="en" sz="1400">
                <a:solidFill>
                  <a:schemeClr val="accent6"/>
                </a:solidFill>
              </a:rPr>
              <a:t> </a:t>
            </a:r>
            <a:r>
              <a:rPr lang="en" sz="1400"/>
              <a:t>that number of times</a:t>
            </a:r>
            <a:endParaRPr sz="1100"/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400"/>
              <a:t>Note: You aren’t </a:t>
            </a:r>
            <a:r>
              <a:rPr lang="en" sz="1400"/>
              <a:t>altering</a:t>
            </a:r>
            <a:r>
              <a:rPr lang="en" sz="1400"/>
              <a:t> the original strings at all, you are using them as input to create a </a:t>
            </a:r>
            <a:r>
              <a:rPr b="1" lang="en" sz="1400">
                <a:solidFill>
                  <a:schemeClr val="accent6"/>
                </a:solidFill>
              </a:rPr>
              <a:t>new </a:t>
            </a:r>
            <a:r>
              <a:rPr lang="en" sz="1400"/>
              <a:t>string.</a:t>
            </a:r>
            <a:endParaRPr sz="1400"/>
          </a:p>
        </p:txBody>
      </p:sp>
      <p:sp>
        <p:nvSpPr>
          <p:cNvPr id="316" name="Google Shape;316;p48"/>
          <p:cNvSpPr txBox="1"/>
          <p:nvPr/>
        </p:nvSpPr>
        <p:spPr>
          <a:xfrm>
            <a:off x="6008913" y="2184300"/>
            <a:ext cx="2603400" cy="215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&gt;&gt;&gt; 'hey' + 'Toad</a:t>
            </a: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'</a:t>
            </a:r>
            <a:br>
              <a:rPr lang="en" sz="15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'heyToad'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&gt;&gt;&gt; "hey " + 'Toad'</a:t>
            </a:r>
            <a:br>
              <a:rPr lang="en" sz="15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'hey Toad'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&gt;&gt;&gt; "WOAH" * 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WOAHWOAHWOAHWOAH</a:t>
            </a: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'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48"/>
          <p:cNvSpPr txBox="1"/>
          <p:nvPr/>
        </p:nvSpPr>
        <p:spPr>
          <a:xfrm>
            <a:off x="1468054" y="4343100"/>
            <a:ext cx="6207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Reminder: a string is a collection of characters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surrounded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by quotes. ‘H’ is a string, “hello” is a string, and “13” is a string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8" name="Google Shape;31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9463" y="104225"/>
            <a:ext cx="1722326" cy="1962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9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Casting</a:t>
            </a:r>
            <a:endParaRPr sz="8200"/>
          </a:p>
        </p:txBody>
      </p:sp>
      <p:sp>
        <p:nvSpPr>
          <p:cNvPr id="324" name="Google Shape;324;p49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Creating the same thing with a different data type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Converting between Data Types</a:t>
            </a:r>
            <a:endParaRPr sz="2800"/>
          </a:p>
        </p:txBody>
      </p:sp>
      <p:sp>
        <p:nvSpPr>
          <p:cNvPr id="330" name="Google Shape;330;p50"/>
          <p:cNvSpPr txBox="1"/>
          <p:nvPr>
            <p:ph idx="1" type="body"/>
          </p:nvPr>
        </p:nvSpPr>
        <p:spPr>
          <a:xfrm>
            <a:off x="387900" y="1116950"/>
            <a:ext cx="5359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Some operations are not defined, like: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	int + str   or   str * str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They produce </a:t>
            </a:r>
            <a:r>
              <a:rPr b="1" lang="en" sz="2400">
                <a:solidFill>
                  <a:schemeClr val="accent6"/>
                </a:solidFill>
              </a:rPr>
              <a:t>Errors</a:t>
            </a:r>
            <a:endParaRPr b="1" sz="1100">
              <a:solidFill>
                <a:schemeClr val="accent6"/>
              </a:solidFill>
            </a:endParaRPr>
          </a:p>
        </p:txBody>
      </p:sp>
      <p:sp>
        <p:nvSpPr>
          <p:cNvPr id="331" name="Google Shape;331;p50"/>
          <p:cNvSpPr txBox="1"/>
          <p:nvPr/>
        </p:nvSpPr>
        <p:spPr>
          <a:xfrm>
            <a:off x="1366950" y="2919450"/>
            <a:ext cx="6410100" cy="179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&gt;&gt;&gt; 'Gr' + 8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Traceback (most recent call last):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  File "&lt;stdin&gt;", line 1, in &lt;module&gt;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TypeError: can only concatenate str (not "int") to str</a:t>
            </a:r>
            <a:endParaRPr sz="1100">
              <a:solidFill>
                <a:srgbClr val="FF0000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&gt;&gt;&gt; 'Banana' * '2'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Traceback (most recent call last):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  File "&lt;stdin&gt;", line 1, in &lt;module&gt;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TypeError: can't multiply sequence by non-int of type 'str'</a:t>
            </a:r>
            <a:endParaRPr sz="1100">
              <a:solidFill>
                <a:srgbClr val="FF0000"/>
              </a:solidFill>
            </a:endParaRPr>
          </a:p>
        </p:txBody>
      </p:sp>
      <p:sp>
        <p:nvSpPr>
          <p:cNvPr id="332" name="Google Shape;332;p50"/>
          <p:cNvSpPr txBox="1"/>
          <p:nvPr/>
        </p:nvSpPr>
        <p:spPr>
          <a:xfrm>
            <a:off x="5791807" y="1425698"/>
            <a:ext cx="2964300" cy="1223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Error</a:t>
            </a: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The computer’s way of telling you it doesn’t understand the code, or the code doesn’t work.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We'll talk about the different types later!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1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Converting between Data Types</a:t>
            </a:r>
            <a:endParaRPr sz="2800"/>
          </a:p>
        </p:txBody>
      </p:sp>
      <p:sp>
        <p:nvSpPr>
          <p:cNvPr id="338" name="Google Shape;338;p51"/>
          <p:cNvSpPr txBox="1"/>
          <p:nvPr>
            <p:ph idx="1" type="body"/>
          </p:nvPr>
        </p:nvSpPr>
        <p:spPr>
          <a:xfrm>
            <a:off x="387900" y="1116950"/>
            <a:ext cx="41841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" sz="2400">
                <a:solidFill>
                  <a:schemeClr val="accent6"/>
                </a:solidFill>
              </a:rPr>
              <a:t>Casting</a:t>
            </a:r>
            <a:r>
              <a:rPr lang="en" sz="2400"/>
              <a:t>: The process of creating a new value from one data type into another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/>
              <a:t>How to Cast: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/>
              <a:t>	Surround what you want to cast with parenthesis, then on the left put the type you are converting to</a:t>
            </a:r>
            <a:endParaRPr/>
          </a:p>
        </p:txBody>
      </p:sp>
      <p:sp>
        <p:nvSpPr>
          <p:cNvPr id="339" name="Google Shape;339;p51"/>
          <p:cNvSpPr txBox="1"/>
          <p:nvPr/>
        </p:nvSpPr>
        <p:spPr>
          <a:xfrm>
            <a:off x="4852000" y="1268025"/>
            <a:ext cx="3360900" cy="29784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type('8')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&lt;class 'str'&gt;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type(</a:t>
            </a: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int(</a:t>
            </a: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'8'</a:t>
            </a: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&lt;class 'int’&gt;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type(2)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&lt;class 'int'&gt;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type(</a:t>
            </a: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str(</a:t>
            </a: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&lt;class 'str'&gt;</a:t>
            </a:r>
            <a:endParaRPr sz="1100"/>
          </a:p>
        </p:txBody>
      </p:sp>
      <p:sp>
        <p:nvSpPr>
          <p:cNvPr id="340" name="Google Shape;340;p51"/>
          <p:cNvSpPr txBox="1"/>
          <p:nvPr/>
        </p:nvSpPr>
        <p:spPr>
          <a:xfrm>
            <a:off x="0" y="4743300"/>
            <a:ext cx="7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Notice again how this mirrors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input()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print()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type()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functionality.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2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Converting between Data Types</a:t>
            </a:r>
            <a:endParaRPr sz="2800"/>
          </a:p>
        </p:txBody>
      </p:sp>
      <p:sp>
        <p:nvSpPr>
          <p:cNvPr id="346" name="Google Shape;346;p52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Fixing the Errors: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	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1100"/>
          </a:p>
        </p:txBody>
      </p:sp>
      <p:sp>
        <p:nvSpPr>
          <p:cNvPr id="347" name="Google Shape;347;p52"/>
          <p:cNvSpPr txBox="1"/>
          <p:nvPr/>
        </p:nvSpPr>
        <p:spPr>
          <a:xfrm>
            <a:off x="387891" y="2161708"/>
            <a:ext cx="3539700" cy="136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'Gr' + 8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TypeError: ...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'Banana' * '2'</a:t>
            </a:r>
            <a:endParaRPr sz="1100">
              <a:solidFill>
                <a:srgbClr val="FF0000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TypeError: ...</a:t>
            </a:r>
            <a:endParaRPr sz="21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3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Converting between Data Types</a:t>
            </a:r>
            <a:endParaRPr sz="2800"/>
          </a:p>
        </p:txBody>
      </p:sp>
      <p:sp>
        <p:nvSpPr>
          <p:cNvPr id="353" name="Google Shape;353;p53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Fixing the Errors: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	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1100"/>
          </a:p>
        </p:txBody>
      </p:sp>
      <p:sp>
        <p:nvSpPr>
          <p:cNvPr id="354" name="Google Shape;354;p53"/>
          <p:cNvSpPr txBox="1"/>
          <p:nvPr/>
        </p:nvSpPr>
        <p:spPr>
          <a:xfrm>
            <a:off x="5216391" y="2161708"/>
            <a:ext cx="3539700" cy="136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'Gr' + </a:t>
            </a: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str(</a:t>
            </a: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'Gr8'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'Banana' * </a:t>
            </a: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int(</a:t>
            </a: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'2'</a:t>
            </a: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>
              <a:solidFill>
                <a:srgbClr val="FF0000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'BananaBanana'</a:t>
            </a:r>
            <a:endParaRPr sz="2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5" name="Google Shape;355;p53"/>
          <p:cNvSpPr txBox="1"/>
          <p:nvPr/>
        </p:nvSpPr>
        <p:spPr>
          <a:xfrm>
            <a:off x="387891" y="2161708"/>
            <a:ext cx="3539700" cy="136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'Gr' + 8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TypeError: ...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'Banana' * '2'</a:t>
            </a:r>
            <a:endParaRPr sz="1100">
              <a:solidFill>
                <a:srgbClr val="FF0000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TypeError: ...</a:t>
            </a:r>
            <a:endParaRPr sz="21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A picture containing text, clipart&#10;&#10;Description automatically generated" id="356" name="Google Shape;356;p53"/>
          <p:cNvPicPr preferRelativeResize="0"/>
          <p:nvPr/>
        </p:nvPicPr>
        <p:blipFill rotWithShape="1">
          <a:blip r:embed="rId3">
            <a:alphaModFix/>
          </a:blip>
          <a:srcRect b="39065" l="0" r="0" t="0"/>
          <a:stretch/>
        </p:blipFill>
        <p:spPr>
          <a:xfrm>
            <a:off x="5299050" y="4046546"/>
            <a:ext cx="1400175" cy="1096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57" name="Google Shape;357;p53"/>
          <p:cNvSpPr/>
          <p:nvPr/>
        </p:nvSpPr>
        <p:spPr>
          <a:xfrm>
            <a:off x="6357650" y="4090000"/>
            <a:ext cx="229500" cy="147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58" name="Google Shape;358;p53"/>
          <p:cNvSpPr txBox="1"/>
          <p:nvPr/>
        </p:nvSpPr>
        <p:spPr>
          <a:xfrm>
            <a:off x="6311750" y="3909550"/>
            <a:ext cx="413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8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4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Operations</a:t>
            </a:r>
            <a:endParaRPr sz="8200"/>
          </a:p>
        </p:txBody>
      </p:sp>
      <p:sp>
        <p:nvSpPr>
          <p:cNvPr id="364" name="Google Shape;364;p54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More arithmetic operations, the math module, and some practice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5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Some more arithmetic operations</a:t>
            </a:r>
            <a:endParaRPr sz="2800"/>
          </a:p>
        </p:txBody>
      </p:sp>
      <p:sp>
        <p:nvSpPr>
          <p:cNvPr id="370" name="Google Shape;370;p55"/>
          <p:cNvSpPr txBox="1"/>
          <p:nvPr>
            <p:ph idx="1" type="body"/>
          </p:nvPr>
        </p:nvSpPr>
        <p:spPr>
          <a:xfrm>
            <a:off x="387900" y="1116950"/>
            <a:ext cx="83682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// is </a:t>
            </a:r>
            <a:r>
              <a:rPr b="1" lang="en" sz="2400">
                <a:solidFill>
                  <a:schemeClr val="accent6"/>
                </a:solidFill>
              </a:rPr>
              <a:t>Floor division</a:t>
            </a:r>
            <a:endParaRPr sz="2400"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converts output to integer, rounding down</a:t>
            </a:r>
            <a:endParaRPr sz="2400"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Also called</a:t>
            </a:r>
            <a:r>
              <a:rPr lang="en" sz="2400">
                <a:solidFill>
                  <a:schemeClr val="accent6"/>
                </a:solidFill>
              </a:rPr>
              <a:t> </a:t>
            </a:r>
            <a:r>
              <a:rPr b="1" lang="en" sz="2400">
                <a:solidFill>
                  <a:schemeClr val="accent6"/>
                </a:solidFill>
              </a:rPr>
              <a:t>integer </a:t>
            </a:r>
            <a:r>
              <a:rPr b="1" lang="en" sz="2400">
                <a:solidFill>
                  <a:schemeClr val="accent6"/>
                </a:solidFill>
              </a:rPr>
              <a:t>division</a:t>
            </a:r>
            <a:r>
              <a:rPr b="1" lang="en" sz="2400">
                <a:solidFill>
                  <a:schemeClr val="accent6"/>
                </a:solidFill>
              </a:rPr>
              <a:t> </a:t>
            </a:r>
            <a:endParaRPr b="1" sz="2400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% is </a:t>
            </a:r>
            <a:r>
              <a:rPr b="1" lang="en" sz="2400">
                <a:solidFill>
                  <a:schemeClr val="accent6"/>
                </a:solidFill>
              </a:rPr>
              <a:t>Modulo Division </a:t>
            </a:r>
            <a:endParaRPr b="1" sz="1100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" sz="2400">
                <a:solidFill>
                  <a:schemeClr val="accent6"/>
                </a:solidFill>
              </a:rPr>
              <a:t>Modulus</a:t>
            </a:r>
            <a:r>
              <a:rPr b="1" lang="en" sz="2400"/>
              <a:t>: </a:t>
            </a:r>
            <a:r>
              <a:rPr lang="en" sz="2400"/>
              <a:t>The </a:t>
            </a:r>
            <a:r>
              <a:rPr b="1" lang="en" sz="2400"/>
              <a:t>remainder </a:t>
            </a:r>
            <a:r>
              <a:rPr lang="en" sz="2400"/>
              <a:t>when one number is divided by another: 5 % 3 = 2</a:t>
            </a:r>
            <a:endParaRPr sz="2400"/>
          </a:p>
          <a:p>
            <a:pPr indent="457200" lvl="0" marL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Might seem weird, but is SUPER useful in programming</a:t>
            </a:r>
            <a:endParaRPr sz="2400"/>
          </a:p>
        </p:txBody>
      </p:sp>
      <p:sp>
        <p:nvSpPr>
          <p:cNvPr id="371" name="Google Shape;371;p55"/>
          <p:cNvSpPr txBox="1"/>
          <p:nvPr/>
        </p:nvSpPr>
        <p:spPr>
          <a:xfrm>
            <a:off x="6554837" y="2195879"/>
            <a:ext cx="1765200" cy="136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20 // 3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&gt;&gt;&gt; 20 % 3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100"/>
          </a:p>
        </p:txBody>
      </p:sp>
      <p:pic>
        <p:nvPicPr>
          <p:cNvPr descr="Shape, square&#10;&#10;Description automatically generated" id="372" name="Google Shape;372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44850" y="220325"/>
            <a:ext cx="1711250" cy="163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9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500"/>
              <a:t>Announcements</a:t>
            </a:r>
            <a:endParaRPr sz="2500"/>
          </a:p>
        </p:txBody>
      </p:sp>
      <p:sp>
        <p:nvSpPr>
          <p:cNvPr id="147" name="Google Shape;147;p29"/>
          <p:cNvSpPr txBox="1"/>
          <p:nvPr>
            <p:ph idx="1" type="body"/>
          </p:nvPr>
        </p:nvSpPr>
        <p:spPr>
          <a:xfrm>
            <a:off x="387900" y="1116950"/>
            <a:ext cx="4194000" cy="3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Arial"/>
              <a:buChar char="❖"/>
            </a:pPr>
            <a:r>
              <a:rPr b="1" lang="en" sz="1600">
                <a:solidFill>
                  <a:schemeClr val="accent6"/>
                </a:solidFill>
              </a:rPr>
              <a:t>Homework</a:t>
            </a:r>
            <a:endParaRPr b="1" sz="1600">
              <a:solidFill>
                <a:schemeClr val="accent6"/>
              </a:solidFill>
            </a:endParaRPr>
          </a:p>
          <a:p>
            <a:pPr indent="-317500" lvl="1" marL="8572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Sign up to Piazza, Gradescope, ZyBooks</a:t>
            </a:r>
            <a:endParaRPr/>
          </a:p>
          <a:p>
            <a:pPr indent="-29845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en"/>
              <a:t>Due Friday</a:t>
            </a:r>
            <a:endParaRPr/>
          </a:p>
          <a:p>
            <a:pPr indent="-317500" lvl="1" marL="8572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Complete Quiz 1 by </a:t>
            </a:r>
            <a:r>
              <a:rPr b="1" lang="en">
                <a:solidFill>
                  <a:schemeClr val="accent6"/>
                </a:solidFill>
              </a:rPr>
              <a:t>Thursday the 9th</a:t>
            </a:r>
            <a:endParaRPr b="1">
              <a:solidFill>
                <a:schemeClr val="accent6"/>
              </a:solidFill>
            </a:endParaRPr>
          </a:p>
          <a:p>
            <a:pPr indent="-29845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00"/>
              <a:buChar char="■"/>
            </a:pPr>
            <a:r>
              <a:rPr b="1" lang="en"/>
              <a:t>Can take as many times as desired</a:t>
            </a:r>
            <a:endParaRPr b="1"/>
          </a:p>
          <a:p>
            <a:pPr indent="-317500" lvl="1" marL="8572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➢"/>
            </a:pPr>
            <a:r>
              <a:rPr b="1" lang="en"/>
              <a:t>P</a:t>
            </a:r>
            <a:r>
              <a:rPr lang="en"/>
              <a:t>articipation 1 by </a:t>
            </a:r>
            <a:r>
              <a:rPr b="1" lang="en">
                <a:solidFill>
                  <a:schemeClr val="accent6"/>
                </a:solidFill>
              </a:rPr>
              <a:t>Thursday the 16th</a:t>
            </a:r>
            <a:endParaRPr b="1">
              <a:solidFill>
                <a:schemeClr val="accent6"/>
              </a:solidFill>
            </a:endParaRPr>
          </a:p>
          <a:p>
            <a:pPr indent="-29845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Need the textbook for this</a:t>
            </a:r>
            <a:endParaRPr/>
          </a:p>
          <a:p>
            <a:pPr indent="-298450" lvl="0" marL="457200" rtl="0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SzPts val="1100"/>
              <a:buChar char="❖"/>
            </a:pPr>
            <a:r>
              <a:rPr lang="en"/>
              <a:t>Lab on Friday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6"/>
          <p:cNvSpPr txBox="1"/>
          <p:nvPr>
            <p:ph type="title"/>
          </p:nvPr>
        </p:nvSpPr>
        <p:spPr>
          <a:xfrm>
            <a:off x="387900" y="555600"/>
            <a:ext cx="3715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The Math Module</a:t>
            </a:r>
            <a:endParaRPr sz="2800"/>
          </a:p>
        </p:txBody>
      </p:sp>
      <p:sp>
        <p:nvSpPr>
          <p:cNvPr id="378" name="Google Shape;378;p56"/>
          <p:cNvSpPr txBox="1"/>
          <p:nvPr>
            <p:ph idx="1" type="body"/>
          </p:nvPr>
        </p:nvSpPr>
        <p:spPr>
          <a:xfrm>
            <a:off x="387900" y="1594025"/>
            <a:ext cx="3816900" cy="26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1800"/>
              <a:t>You can do even more math stuff with the math </a:t>
            </a:r>
            <a:r>
              <a:rPr b="1" lang="en" sz="1800">
                <a:solidFill>
                  <a:schemeClr val="accent6"/>
                </a:solidFill>
              </a:rPr>
              <a:t>Module</a:t>
            </a:r>
            <a:endParaRPr b="1" sz="1800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1800"/>
              <a:t>First type on one line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import math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1800"/>
              <a:t>Then you can use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1800"/>
              <a:t>	math.sqrt(number)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1800"/>
              <a:t>	math.pi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1800"/>
              <a:t>	and more</a:t>
            </a:r>
            <a:endParaRPr sz="1800"/>
          </a:p>
        </p:txBody>
      </p:sp>
      <p:sp>
        <p:nvSpPr>
          <p:cNvPr id="379" name="Google Shape;379;p56"/>
          <p:cNvSpPr txBox="1"/>
          <p:nvPr/>
        </p:nvSpPr>
        <p:spPr>
          <a:xfrm>
            <a:off x="4672973" y="1311300"/>
            <a:ext cx="4053000" cy="2147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&gt;&gt;&gt; math.pi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Traceback (most recent call last):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  File "&lt;stdin&gt;", line 1, in &lt;module&gt;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NameError: name 'math' is not defined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&gt;&gt;&gt; import math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&gt;&gt;&gt; math.pi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3.141592653589793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&gt;&gt;&gt; math.sqrt(2)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1.4142135623730951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0" name="Google Shape;380;p56"/>
          <p:cNvSpPr txBox="1"/>
          <p:nvPr/>
        </p:nvSpPr>
        <p:spPr>
          <a:xfrm>
            <a:off x="4344675" y="3725375"/>
            <a:ext cx="4615800" cy="10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Module</a:t>
            </a: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Contains prewritten code that can be used. Python comes with many modules, and anyone can create them.</a:t>
            </a:r>
            <a:endParaRPr sz="1100"/>
          </a:p>
        </p:txBody>
      </p:sp>
      <p:sp>
        <p:nvSpPr>
          <p:cNvPr id="381" name="Google Shape;381;p56"/>
          <p:cNvSpPr txBox="1"/>
          <p:nvPr/>
        </p:nvSpPr>
        <p:spPr>
          <a:xfrm>
            <a:off x="45900" y="4718850"/>
            <a:ext cx="495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https://www.w3schools.com/python/module_math.asp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7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Harder problems</a:t>
            </a:r>
            <a:endParaRPr sz="2800"/>
          </a:p>
        </p:txBody>
      </p:sp>
      <p:sp>
        <p:nvSpPr>
          <p:cNvPr id="387" name="Google Shape;387;p57"/>
          <p:cNvSpPr txBox="1"/>
          <p:nvPr>
            <p:ph idx="1" type="body"/>
          </p:nvPr>
        </p:nvSpPr>
        <p:spPr>
          <a:xfrm>
            <a:off x="387900" y="1116950"/>
            <a:ext cx="48084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If today is a Tuesday, what day of the week will it be in 300 days? (Use Modulo)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  <p:pic>
        <p:nvPicPr>
          <p:cNvPr descr="A person holding a light bulb" id="388" name="Google Shape;388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6849" y="414338"/>
            <a:ext cx="3374707" cy="4218385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57"/>
          <p:cNvSpPr txBox="1"/>
          <p:nvPr/>
        </p:nvSpPr>
        <p:spPr>
          <a:xfrm>
            <a:off x="387900" y="3164686"/>
            <a:ext cx="41439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the square root of 99?</a:t>
            </a:r>
            <a:b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(Use Math Module)</a:t>
            </a:r>
            <a:endParaRPr sz="11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8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Harder problems</a:t>
            </a:r>
            <a:endParaRPr sz="2800"/>
          </a:p>
        </p:txBody>
      </p:sp>
      <p:sp>
        <p:nvSpPr>
          <p:cNvPr id="395" name="Google Shape;395;p58"/>
          <p:cNvSpPr txBox="1"/>
          <p:nvPr>
            <p:ph idx="1" type="body"/>
          </p:nvPr>
        </p:nvSpPr>
        <p:spPr>
          <a:xfrm>
            <a:off x="387900" y="1116950"/>
            <a:ext cx="48084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If today is a Tuesday, what day of the week will it be in 300 days? (Use Modulo)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  <p:pic>
        <p:nvPicPr>
          <p:cNvPr descr="A person holding a light bulb" id="396" name="Google Shape;396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6849" y="414338"/>
            <a:ext cx="3374705" cy="4218386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58"/>
          <p:cNvSpPr txBox="1"/>
          <p:nvPr/>
        </p:nvSpPr>
        <p:spPr>
          <a:xfrm>
            <a:off x="387900" y="3164686"/>
            <a:ext cx="41439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the square root of 99?</a:t>
            </a:r>
            <a:b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(Use Math Module)</a:t>
            </a:r>
            <a:endParaRPr sz="1100"/>
          </a:p>
        </p:txBody>
      </p:sp>
      <p:sp>
        <p:nvSpPr>
          <p:cNvPr id="398" name="Google Shape;398;p58"/>
          <p:cNvSpPr txBox="1"/>
          <p:nvPr/>
        </p:nvSpPr>
        <p:spPr>
          <a:xfrm>
            <a:off x="740388" y="2341164"/>
            <a:ext cx="44559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Answer: </a:t>
            </a: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300 % 7 = 6</a:t>
            </a:r>
            <a:b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So, 6 days after Tuesday: Monday</a:t>
            </a:r>
            <a:endParaRPr sz="1100"/>
          </a:p>
        </p:txBody>
      </p:sp>
      <p:sp>
        <p:nvSpPr>
          <p:cNvPr id="399" name="Google Shape;399;p58"/>
          <p:cNvSpPr txBox="1"/>
          <p:nvPr/>
        </p:nvSpPr>
        <p:spPr>
          <a:xfrm>
            <a:off x="934763" y="3914237"/>
            <a:ext cx="41439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Import math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Math.sqrt(99) = 9.94987</a:t>
            </a:r>
            <a:endParaRPr sz="11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9"/>
          <p:cNvSpPr txBox="1"/>
          <p:nvPr>
            <p:ph idx="1" type="body"/>
          </p:nvPr>
        </p:nvSpPr>
        <p:spPr>
          <a:xfrm>
            <a:off x="319500" y="3998150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Let’s review</a:t>
            </a:r>
            <a:endParaRPr/>
          </a:p>
        </p:txBody>
      </p:sp>
      <p:sp>
        <p:nvSpPr>
          <p:cNvPr id="405" name="Google Shape;405;p59"/>
          <p:cNvSpPr txBox="1"/>
          <p:nvPr>
            <p:ph type="title"/>
          </p:nvPr>
        </p:nvSpPr>
        <p:spPr>
          <a:xfrm>
            <a:off x="319500" y="3119250"/>
            <a:ext cx="7655400" cy="85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 + Closing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0"/>
          <p:cNvSpPr txBox="1"/>
          <p:nvPr>
            <p:ph type="title"/>
          </p:nvPr>
        </p:nvSpPr>
        <p:spPr>
          <a:xfrm>
            <a:off x="471488" y="282658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What did we learn?</a:t>
            </a:r>
            <a:endParaRPr/>
          </a:p>
        </p:txBody>
      </p:sp>
      <p:sp>
        <p:nvSpPr>
          <p:cNvPr id="411" name="Google Shape;411;p60"/>
          <p:cNvSpPr/>
          <p:nvPr/>
        </p:nvSpPr>
        <p:spPr>
          <a:xfrm>
            <a:off x="523075" y="1369625"/>
            <a:ext cx="3943200" cy="932100"/>
          </a:xfrm>
          <a:prstGeom prst="roundRect">
            <a:avLst>
              <a:gd fmla="val 10000" name="adj"/>
            </a:avLst>
          </a:prstGeom>
          <a:solidFill>
            <a:srgbClr val="E69138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60"/>
          <p:cNvSpPr txBox="1"/>
          <p:nvPr/>
        </p:nvSpPr>
        <p:spPr>
          <a:xfrm>
            <a:off x="1157125" y="1369700"/>
            <a:ext cx="13722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8650" lIns="98650" spcFirstLastPara="1" rIns="98650" wrap="square" tIns="986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IDLE Shell</a:t>
            </a:r>
            <a:endParaRPr sz="19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13" name="Google Shape;413;p60"/>
          <p:cNvSpPr txBox="1"/>
          <p:nvPr/>
        </p:nvSpPr>
        <p:spPr>
          <a:xfrm>
            <a:off x="2573125" y="1369700"/>
            <a:ext cx="18531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8650" lIns="98650" spcFirstLastPara="1" rIns="98650" wrap="square" tIns="986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Learned to use the IDLE shell to run lines of python code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4" name="Google Shape;414;p60"/>
          <p:cNvSpPr txBox="1"/>
          <p:nvPr/>
        </p:nvSpPr>
        <p:spPr>
          <a:xfrm>
            <a:off x="5430400" y="41325"/>
            <a:ext cx="3498000" cy="13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1" marL="3429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Math Module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1" marL="342900" rtl="0" algn="l">
              <a:lnSpc>
                <a:spcPct val="90000"/>
              </a:lnSpc>
              <a:spcBef>
                <a:spcPts val="4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Learned how to import and use the math module</a:t>
            </a:r>
            <a:endParaRPr/>
          </a:p>
        </p:txBody>
      </p:sp>
      <p:sp>
        <p:nvSpPr>
          <p:cNvPr id="415" name="Google Shape;415;p60"/>
          <p:cNvSpPr/>
          <p:nvPr/>
        </p:nvSpPr>
        <p:spPr>
          <a:xfrm>
            <a:off x="523075" y="2435525"/>
            <a:ext cx="3943200" cy="932100"/>
          </a:xfrm>
          <a:prstGeom prst="roundRect">
            <a:avLst>
              <a:gd fmla="val 10000" name="adj"/>
            </a:avLst>
          </a:prstGeom>
          <a:solidFill>
            <a:srgbClr val="B45F0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60"/>
          <p:cNvSpPr txBox="1"/>
          <p:nvPr/>
        </p:nvSpPr>
        <p:spPr>
          <a:xfrm>
            <a:off x="1157125" y="2435600"/>
            <a:ext cx="13722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8650" lIns="98650" spcFirstLastPara="1" rIns="98650" wrap="square" tIns="986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Data Types</a:t>
            </a:r>
            <a:endParaRPr sz="19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17" name="Google Shape;417;p60"/>
          <p:cNvSpPr txBox="1"/>
          <p:nvPr/>
        </p:nvSpPr>
        <p:spPr>
          <a:xfrm>
            <a:off x="2573125" y="2435600"/>
            <a:ext cx="18531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8650" lIns="98650" spcFirstLastPara="1" rIns="98650" wrap="square" tIns="98650">
            <a:noAutofit/>
          </a:bodyPr>
          <a:lstStyle/>
          <a:p>
            <a:pPr indent="0" lvl="1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Learned about 3 data types: Int, Float, and Str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8" name="Google Shape;418;p60"/>
          <p:cNvSpPr/>
          <p:nvPr/>
        </p:nvSpPr>
        <p:spPr>
          <a:xfrm>
            <a:off x="523075" y="3501425"/>
            <a:ext cx="3943200" cy="932100"/>
          </a:xfrm>
          <a:prstGeom prst="roundRect">
            <a:avLst>
              <a:gd fmla="val 10000" name="adj"/>
            </a:avLst>
          </a:prstGeom>
          <a:solidFill>
            <a:srgbClr val="783F04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60"/>
          <p:cNvSpPr/>
          <p:nvPr/>
        </p:nvSpPr>
        <p:spPr>
          <a:xfrm>
            <a:off x="644416" y="3711087"/>
            <a:ext cx="512700" cy="512700"/>
          </a:xfrm>
          <a:prstGeom prst="rect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✕</a:t>
            </a:r>
            <a:endParaRPr sz="3700"/>
          </a:p>
        </p:txBody>
      </p:sp>
      <p:sp>
        <p:nvSpPr>
          <p:cNvPr id="420" name="Google Shape;420;p60"/>
          <p:cNvSpPr txBox="1"/>
          <p:nvPr/>
        </p:nvSpPr>
        <p:spPr>
          <a:xfrm>
            <a:off x="1157125" y="3501500"/>
            <a:ext cx="13722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8650" lIns="98650" spcFirstLastPara="1" rIns="98650" wrap="square" tIns="986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Operators</a:t>
            </a:r>
            <a:endParaRPr sz="19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21" name="Google Shape;421;p60"/>
          <p:cNvSpPr txBox="1"/>
          <p:nvPr/>
        </p:nvSpPr>
        <p:spPr>
          <a:xfrm>
            <a:off x="2573125" y="3501500"/>
            <a:ext cx="18531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8650" lIns="98650" spcFirstLastPara="1" rIns="98650" wrap="square" tIns="98650">
            <a:noAutofit/>
          </a:bodyPr>
          <a:lstStyle/>
          <a:p>
            <a:pPr indent="0" lvl="1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Learned that operators take 2 values and create 1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1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Learned these operators: </a:t>
            </a:r>
            <a:b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+, -, *, /, **, (),%,//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2" name="Google Shape;422;p60"/>
          <p:cNvSpPr/>
          <p:nvPr/>
        </p:nvSpPr>
        <p:spPr>
          <a:xfrm>
            <a:off x="4682025" y="2435525"/>
            <a:ext cx="3943200" cy="932100"/>
          </a:xfrm>
          <a:prstGeom prst="roundRect">
            <a:avLst>
              <a:gd fmla="val 1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60"/>
          <p:cNvSpPr txBox="1"/>
          <p:nvPr/>
        </p:nvSpPr>
        <p:spPr>
          <a:xfrm>
            <a:off x="5316075" y="2435600"/>
            <a:ext cx="13722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8650" lIns="98650" spcFirstLastPara="1" rIns="98650" wrap="square" tIns="986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Math Module</a:t>
            </a:r>
            <a:endParaRPr sz="19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24" name="Google Shape;424;p60"/>
          <p:cNvSpPr txBox="1"/>
          <p:nvPr/>
        </p:nvSpPr>
        <p:spPr>
          <a:xfrm>
            <a:off x="6732075" y="2435600"/>
            <a:ext cx="18531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8650" lIns="98650" spcFirstLastPara="1" rIns="98650" wrap="square" tIns="98650">
            <a:noAutofit/>
          </a:bodyPr>
          <a:lstStyle/>
          <a:p>
            <a:pPr indent="0" lvl="1" marL="0" rtl="0" algn="l">
              <a:lnSpc>
                <a:spcPct val="90000"/>
              </a:lnSpc>
              <a:spcBef>
                <a:spcPts val="4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Learned how to import and use the math module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60"/>
          <p:cNvSpPr/>
          <p:nvPr/>
        </p:nvSpPr>
        <p:spPr>
          <a:xfrm>
            <a:off x="4682025" y="1369625"/>
            <a:ext cx="3943200" cy="932100"/>
          </a:xfrm>
          <a:prstGeom prst="roundRect">
            <a:avLst>
              <a:gd fmla="val 1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60"/>
          <p:cNvSpPr txBox="1"/>
          <p:nvPr/>
        </p:nvSpPr>
        <p:spPr>
          <a:xfrm>
            <a:off x="5316075" y="1369700"/>
            <a:ext cx="13722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8650" lIns="98650" spcFirstLastPara="1" rIns="98650" wrap="square" tIns="986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Casting</a:t>
            </a:r>
            <a:endParaRPr sz="19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27" name="Google Shape;427;p60"/>
          <p:cNvSpPr txBox="1"/>
          <p:nvPr/>
        </p:nvSpPr>
        <p:spPr>
          <a:xfrm>
            <a:off x="6732075" y="1369700"/>
            <a:ext cx="18531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8650" lIns="98650" spcFirstLastPara="1" rIns="98650" wrap="square" tIns="986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Learned how to convert data types, and which operators do this automatically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8" name="Google Shape;42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3375" y="1580463"/>
            <a:ext cx="512700" cy="51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29" name="Google Shape;429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3375" y="2645300"/>
            <a:ext cx="512700" cy="51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30" name="Google Shape;430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4425" y="2643050"/>
            <a:ext cx="514950" cy="5149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31" name="Google Shape;431;p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3300" y="1578275"/>
            <a:ext cx="514950" cy="5149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1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500"/>
              <a:t>Announcements</a:t>
            </a:r>
            <a:endParaRPr sz="2500"/>
          </a:p>
        </p:txBody>
      </p:sp>
      <p:sp>
        <p:nvSpPr>
          <p:cNvPr id="437" name="Google Shape;437;p61"/>
          <p:cNvSpPr txBox="1"/>
          <p:nvPr>
            <p:ph idx="1" type="body"/>
          </p:nvPr>
        </p:nvSpPr>
        <p:spPr>
          <a:xfrm>
            <a:off x="387900" y="1116950"/>
            <a:ext cx="4194000" cy="3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Arial"/>
              <a:buChar char="❖"/>
            </a:pPr>
            <a:r>
              <a:rPr b="1" lang="en" sz="1600">
                <a:solidFill>
                  <a:schemeClr val="accent6"/>
                </a:solidFill>
              </a:rPr>
              <a:t>Homework</a:t>
            </a:r>
            <a:endParaRPr b="1" sz="1600">
              <a:solidFill>
                <a:schemeClr val="accent6"/>
              </a:solidFill>
            </a:endParaRPr>
          </a:p>
          <a:p>
            <a:pPr indent="-317500" lvl="1" marL="8572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Sign up to Piazza, Gradescope, ZyBooks</a:t>
            </a:r>
            <a:endParaRPr/>
          </a:p>
          <a:p>
            <a:pPr indent="-29845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en"/>
              <a:t>Due Friday</a:t>
            </a:r>
            <a:endParaRPr/>
          </a:p>
          <a:p>
            <a:pPr indent="-317500" lvl="1" marL="8572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Complete Quiz 1 by </a:t>
            </a:r>
            <a:r>
              <a:rPr b="1" lang="en">
                <a:solidFill>
                  <a:schemeClr val="accent6"/>
                </a:solidFill>
              </a:rPr>
              <a:t>Thursday the 9th</a:t>
            </a:r>
            <a:endParaRPr b="1">
              <a:solidFill>
                <a:schemeClr val="accent6"/>
              </a:solidFill>
            </a:endParaRPr>
          </a:p>
          <a:p>
            <a:pPr indent="-29845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00"/>
              <a:buChar char="■"/>
            </a:pPr>
            <a:r>
              <a:rPr b="1" lang="en"/>
              <a:t>Can take as many times as desired</a:t>
            </a:r>
            <a:endParaRPr b="1"/>
          </a:p>
          <a:p>
            <a:pPr indent="-317500" lvl="1" marL="8572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➢"/>
            </a:pPr>
            <a:r>
              <a:rPr b="1" lang="en"/>
              <a:t>P</a:t>
            </a:r>
            <a:r>
              <a:rPr lang="en"/>
              <a:t>articipation 1 by </a:t>
            </a:r>
            <a:r>
              <a:rPr b="1" lang="en">
                <a:solidFill>
                  <a:schemeClr val="accent6"/>
                </a:solidFill>
              </a:rPr>
              <a:t>Thursday the 16th</a:t>
            </a:r>
            <a:endParaRPr b="1">
              <a:solidFill>
                <a:schemeClr val="accent6"/>
              </a:solidFill>
            </a:endParaRPr>
          </a:p>
          <a:p>
            <a:pPr indent="-29845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Need the textbook for this</a:t>
            </a:r>
            <a:endParaRPr/>
          </a:p>
          <a:p>
            <a:pPr indent="-298450" lvl="0" marL="457200" rtl="0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SzPts val="1100"/>
              <a:buChar char="❖"/>
            </a:pPr>
            <a:r>
              <a:rPr lang="en"/>
              <a:t>Lab on Friday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</a:t>
            </a:r>
            <a:endParaRPr sz="8200"/>
          </a:p>
        </p:txBody>
      </p:sp>
      <p:sp>
        <p:nvSpPr>
          <p:cNvPr id="153" name="Google Shape;153;p30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Reviewing Last Lecture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/>
          <p:nvPr>
            <p:ph type="title"/>
          </p:nvPr>
        </p:nvSpPr>
        <p:spPr>
          <a:xfrm>
            <a:off x="387900" y="555600"/>
            <a:ext cx="3986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200"/>
              <a:t>A lot of Vocabulary</a:t>
            </a:r>
            <a:endParaRPr sz="3200"/>
          </a:p>
        </p:txBody>
      </p:sp>
      <p:sp>
        <p:nvSpPr>
          <p:cNvPr id="159" name="Google Shape;159;p31"/>
          <p:cNvSpPr txBox="1"/>
          <p:nvPr>
            <p:ph idx="1" type="body"/>
          </p:nvPr>
        </p:nvSpPr>
        <p:spPr>
          <a:xfrm>
            <a:off x="387900" y="1594025"/>
            <a:ext cx="4508700" cy="3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71450" lvl="0" marL="20002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A </a:t>
            </a:r>
            <a:r>
              <a:rPr b="1" lang="en" sz="1800">
                <a:solidFill>
                  <a:schemeClr val="accent6"/>
                </a:solidFill>
              </a:rPr>
              <a:t>Program </a:t>
            </a:r>
            <a:r>
              <a:rPr lang="en" sz="1800"/>
              <a:t>is made of </a:t>
            </a:r>
            <a:r>
              <a:rPr b="1" lang="en" sz="1800">
                <a:solidFill>
                  <a:schemeClr val="accent6"/>
                </a:solidFill>
              </a:rPr>
              <a:t>Code </a:t>
            </a:r>
            <a:r>
              <a:rPr lang="en" sz="1800"/>
              <a:t>and is read from top to bottom</a:t>
            </a:r>
            <a:endParaRPr sz="1800"/>
          </a:p>
          <a:p>
            <a:pPr indent="-171450" lvl="0" marL="20002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A Computer runs </a:t>
            </a:r>
            <a:r>
              <a:rPr b="1" lang="en" sz="1800">
                <a:solidFill>
                  <a:schemeClr val="accent6"/>
                </a:solidFill>
              </a:rPr>
              <a:t>code </a:t>
            </a:r>
            <a:r>
              <a:rPr lang="en" sz="1800"/>
              <a:t>by using a</a:t>
            </a:r>
            <a:r>
              <a:rPr lang="en" sz="1800"/>
              <a:t> </a:t>
            </a:r>
            <a:r>
              <a:rPr b="1" lang="en" sz="1800">
                <a:solidFill>
                  <a:schemeClr val="accent6"/>
                </a:solidFill>
              </a:rPr>
              <a:t>processor</a:t>
            </a:r>
            <a:endParaRPr b="1" sz="1800">
              <a:solidFill>
                <a:schemeClr val="accent6"/>
              </a:solidFill>
            </a:endParaRPr>
          </a:p>
          <a:p>
            <a:pPr indent="-171450" lvl="0" marL="20002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A Computer stores </a:t>
            </a:r>
            <a:r>
              <a:rPr b="1" lang="en" sz="1800">
                <a:solidFill>
                  <a:schemeClr val="accent6"/>
                </a:solidFill>
              </a:rPr>
              <a:t>information </a:t>
            </a:r>
            <a:r>
              <a:rPr lang="en" sz="1800"/>
              <a:t>(or </a:t>
            </a:r>
            <a:r>
              <a:rPr b="1" lang="en" sz="1800">
                <a:solidFill>
                  <a:schemeClr val="accent6"/>
                </a:solidFill>
              </a:rPr>
              <a:t>data</a:t>
            </a:r>
            <a:r>
              <a:rPr lang="en" sz="1800"/>
              <a:t>)</a:t>
            </a:r>
            <a:r>
              <a:rPr lang="en" sz="1800"/>
              <a:t> i</a:t>
            </a:r>
            <a:r>
              <a:rPr lang="en" sz="1800"/>
              <a:t>n its </a:t>
            </a:r>
            <a:r>
              <a:rPr b="1" lang="en" sz="1800">
                <a:solidFill>
                  <a:schemeClr val="accent6"/>
                </a:solidFill>
              </a:rPr>
              <a:t>memory</a:t>
            </a:r>
            <a:endParaRPr b="1" sz="1800">
              <a:solidFill>
                <a:schemeClr val="accent6"/>
              </a:solidFill>
            </a:endParaRPr>
          </a:p>
          <a:p>
            <a:pPr indent="-171450" lvl="0" marL="20002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A Computer can receive </a:t>
            </a:r>
            <a:r>
              <a:rPr b="1" lang="en" sz="1800">
                <a:solidFill>
                  <a:schemeClr val="accent6"/>
                </a:solidFill>
              </a:rPr>
              <a:t>input </a:t>
            </a:r>
            <a:r>
              <a:rPr lang="en" sz="1800"/>
              <a:t>and can </a:t>
            </a:r>
            <a:r>
              <a:rPr b="1" lang="en" sz="1800">
                <a:solidFill>
                  <a:schemeClr val="accent6"/>
                </a:solidFill>
              </a:rPr>
              <a:t>output </a:t>
            </a:r>
            <a:r>
              <a:rPr lang="en" sz="1800"/>
              <a:t>data</a:t>
            </a:r>
            <a:endParaRPr sz="1800"/>
          </a:p>
          <a:p>
            <a:pPr indent="-171450" lvl="0" marL="200025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❖"/>
            </a:pPr>
            <a:r>
              <a:rPr lang="en" sz="1800"/>
              <a:t>All of those pieces come together to form our first </a:t>
            </a:r>
            <a:r>
              <a:rPr b="1" lang="en" sz="1800">
                <a:solidFill>
                  <a:schemeClr val="accent6"/>
                </a:solidFill>
              </a:rPr>
              <a:t>computer model</a:t>
            </a:r>
            <a:endParaRPr b="1" sz="1800">
              <a:solidFill>
                <a:schemeClr val="accent6"/>
              </a:solidFill>
            </a:endParaRPr>
          </a:p>
        </p:txBody>
      </p:sp>
      <p:pic>
        <p:nvPicPr>
          <p:cNvPr descr="A person holding a light bulb" id="160" name="Google Shape;16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6849" y="414338"/>
            <a:ext cx="3374707" cy="421838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IDLE Shell</a:t>
            </a:r>
            <a:endParaRPr sz="8200"/>
          </a:p>
        </p:txBody>
      </p:sp>
      <p:sp>
        <p:nvSpPr>
          <p:cNvPr id="166" name="Google Shape;166;p32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Run code one line at a time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/>
          <p:nvPr>
            <p:ph type="title"/>
          </p:nvPr>
        </p:nvSpPr>
        <p:spPr>
          <a:xfrm>
            <a:off x="387900" y="555600"/>
            <a:ext cx="311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200"/>
              <a:t>The IDLE Shell</a:t>
            </a:r>
            <a:endParaRPr sz="3200"/>
          </a:p>
        </p:txBody>
      </p:sp>
      <p:sp>
        <p:nvSpPr>
          <p:cNvPr id="172" name="Google Shape;172;p33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600"/>
              <a:t>The IDLE Shell is an environment for running code. 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600"/>
              <a:t>We are going to be using it today for demonstrations and activities.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100"/>
              <a:buNone/>
            </a:pPr>
            <a:r>
              <a:rPr lang="en" sz="1600"/>
              <a:t>You’ll be installing and setting up VSCode in Friday’s Lab.</a:t>
            </a:r>
            <a:endParaRPr sz="1600"/>
          </a:p>
        </p:txBody>
      </p:sp>
      <p:pic>
        <p:nvPicPr>
          <p:cNvPr descr="A person holding a light bulb" id="173" name="Google Shape;17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69874" y="462563"/>
            <a:ext cx="3374705" cy="421838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74" name="Google Shape;174;p33"/>
          <p:cNvSpPr txBox="1"/>
          <p:nvPr>
            <p:ph type="title"/>
          </p:nvPr>
        </p:nvSpPr>
        <p:spPr>
          <a:xfrm>
            <a:off x="3567825" y="1311300"/>
            <a:ext cx="1430100" cy="1266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Integrated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Development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	and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Learning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Environment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/>
          <p:nvPr>
            <p:ph type="title"/>
          </p:nvPr>
        </p:nvSpPr>
        <p:spPr>
          <a:xfrm>
            <a:off x="387900" y="555600"/>
            <a:ext cx="51759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000"/>
              <a:t>If you have Python already</a:t>
            </a:r>
            <a:endParaRPr sz="3000"/>
          </a:p>
        </p:txBody>
      </p:sp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387900" y="1594025"/>
            <a:ext cx="4716600" cy="26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800"/>
              <a:t>Open up</a:t>
            </a:r>
            <a:endParaRPr sz="1800"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➢"/>
            </a:pPr>
            <a:r>
              <a:rPr lang="en" sz="1800"/>
              <a:t>Terminal on Mac</a:t>
            </a:r>
            <a:endParaRPr sz="1800"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➢"/>
            </a:pPr>
            <a:r>
              <a:rPr lang="en" sz="1800"/>
              <a:t>PowerShell/Command Line on Windows</a:t>
            </a:r>
            <a:endParaRPr sz="1800"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Terminal on most linux</a:t>
            </a:r>
            <a:endParaRPr sz="1800"/>
          </a:p>
          <a:p>
            <a: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But you already know that…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100"/>
              <a:buNone/>
            </a:pPr>
            <a:r>
              <a:rPr lang="en" sz="1800"/>
              <a:t>Then type </a:t>
            </a:r>
            <a:r>
              <a:rPr lang="en" sz="18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python</a:t>
            </a:r>
            <a:r>
              <a:rPr lang="en" sz="1800"/>
              <a:t> into it and you should see something like:.</a:t>
            </a:r>
            <a:endParaRPr sz="1800"/>
          </a:p>
        </p:txBody>
      </p:sp>
      <p:pic>
        <p:nvPicPr>
          <p:cNvPr descr="A person holding a light bulb" id="181" name="Google Shape;18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69173" y="462563"/>
            <a:ext cx="3374705" cy="421838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2" name="Google Shape;182;p34"/>
          <p:cNvPicPr preferRelativeResize="0"/>
          <p:nvPr/>
        </p:nvPicPr>
        <p:blipFill rotWithShape="1">
          <a:blip r:embed="rId4">
            <a:alphaModFix/>
          </a:blip>
          <a:srcRect b="45318" l="0" r="5434" t="0"/>
          <a:stretch/>
        </p:blipFill>
        <p:spPr>
          <a:xfrm>
            <a:off x="564249" y="4086804"/>
            <a:ext cx="4626819" cy="76941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/>
          <p:nvPr>
            <p:ph type="title"/>
          </p:nvPr>
        </p:nvSpPr>
        <p:spPr>
          <a:xfrm>
            <a:off x="387900" y="555600"/>
            <a:ext cx="41841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800"/>
              <a:t>If you don’t have Python installed:</a:t>
            </a:r>
            <a:endParaRPr sz="2800"/>
          </a:p>
        </p:txBody>
      </p:sp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387900" y="1594025"/>
            <a:ext cx="42759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600"/>
              <a:t>Go to (link on website too):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https://www.online-python.com/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600"/>
              <a:t>This is a full development environment. But today, we just want the </a:t>
            </a:r>
            <a:r>
              <a:rPr b="1" lang="en" sz="1600">
                <a:solidFill>
                  <a:schemeClr val="accent6"/>
                </a:solidFill>
              </a:rPr>
              <a:t>shell </a:t>
            </a:r>
            <a:r>
              <a:rPr lang="en" sz="1600"/>
              <a:t>(One line at a time instead of writing an </a:t>
            </a:r>
            <a:r>
              <a:rPr lang="en" sz="1600"/>
              <a:t>whole</a:t>
            </a:r>
            <a:r>
              <a:rPr lang="en" sz="1600"/>
              <a:t> file)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1600"/>
              <a:t>Click the           button to get to the IDLE shell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100"/>
              <a:buNone/>
            </a:pPr>
            <a:r>
              <a:rPr lang="en" sz="1600"/>
              <a:t>Click the           button to go to full screen</a:t>
            </a:r>
            <a:br>
              <a:rPr lang="en" sz="1100"/>
            </a:br>
            <a:endParaRPr sz="1100"/>
          </a:p>
        </p:txBody>
      </p:sp>
      <p:pic>
        <p:nvPicPr>
          <p:cNvPr id="189" name="Google Shape;189;p35"/>
          <p:cNvPicPr preferRelativeResize="0"/>
          <p:nvPr/>
        </p:nvPicPr>
        <p:blipFill rotWithShape="1">
          <a:blip r:embed="rId4">
            <a:alphaModFix/>
          </a:blip>
          <a:srcRect b="4104" l="10601" r="20494" t="0"/>
          <a:stretch/>
        </p:blipFill>
        <p:spPr>
          <a:xfrm>
            <a:off x="4772608" y="68363"/>
            <a:ext cx="3638939" cy="480129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0" name="Google Shape;190;p35"/>
          <p:cNvSpPr/>
          <p:nvPr/>
        </p:nvSpPr>
        <p:spPr>
          <a:xfrm>
            <a:off x="4572000" y="4459682"/>
            <a:ext cx="409200" cy="26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84424" y="3611324"/>
            <a:ext cx="429350" cy="3220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92" name="Google Shape;192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13524" y="3983175"/>
            <a:ext cx="371125" cy="3573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3" name="Google Shape;193;p35"/>
          <p:cNvSpPr txBox="1"/>
          <p:nvPr/>
        </p:nvSpPr>
        <p:spPr>
          <a:xfrm>
            <a:off x="3431299" y="4608241"/>
            <a:ext cx="13413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buttons are down here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les 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419E2F"/>
      </a:accent5>
      <a:accent6>
        <a:srgbClr val="FFEB38"/>
      </a:accent6>
      <a:hlink>
        <a:srgbClr val="FF9900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